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1"/>
  </p:sldMasterIdLst>
  <p:notesMasterIdLst>
    <p:notesMasterId r:id="rId35"/>
  </p:notesMasterIdLst>
  <p:sldIdLst>
    <p:sldId id="316" r:id="rId2"/>
    <p:sldId id="320" r:id="rId3"/>
    <p:sldId id="349" r:id="rId4"/>
    <p:sldId id="324" r:id="rId5"/>
    <p:sldId id="350" r:id="rId6"/>
    <p:sldId id="321" r:id="rId7"/>
    <p:sldId id="345" r:id="rId8"/>
    <p:sldId id="328" r:id="rId9"/>
    <p:sldId id="327" r:id="rId10"/>
    <p:sldId id="329" r:id="rId11"/>
    <p:sldId id="343" r:id="rId12"/>
    <p:sldId id="330" r:id="rId13"/>
    <p:sldId id="322" r:id="rId14"/>
    <p:sldId id="323" r:id="rId15"/>
    <p:sldId id="351" r:id="rId16"/>
    <p:sldId id="352" r:id="rId17"/>
    <p:sldId id="344" r:id="rId18"/>
    <p:sldId id="333" r:id="rId19"/>
    <p:sldId id="332" r:id="rId20"/>
    <p:sldId id="336" r:id="rId21"/>
    <p:sldId id="334" r:id="rId22"/>
    <p:sldId id="335" r:id="rId23"/>
    <p:sldId id="325" r:id="rId24"/>
    <p:sldId id="347" r:id="rId25"/>
    <p:sldId id="348" r:id="rId26"/>
    <p:sldId id="318" r:id="rId27"/>
    <p:sldId id="342" r:id="rId28"/>
    <p:sldId id="341" r:id="rId29"/>
    <p:sldId id="354" r:id="rId30"/>
    <p:sldId id="353" r:id="rId31"/>
    <p:sldId id="339" r:id="rId32"/>
    <p:sldId id="326" r:id="rId33"/>
    <p:sldId id="319"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1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BF"/>
    <a:srgbClr val="FFC91D"/>
    <a:srgbClr val="0076B8"/>
    <a:srgbClr val="F3F3F3"/>
    <a:srgbClr val="378745"/>
    <a:srgbClr val="1E6F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6" autoAdjust="0"/>
    <p:restoredTop sz="83134" autoAdjust="0"/>
  </p:normalViewPr>
  <p:slideViewPr>
    <p:cSldViewPr snapToGrid="0" showGuides="1">
      <p:cViewPr varScale="1">
        <p:scale>
          <a:sx n="53" d="100"/>
          <a:sy n="53" d="100"/>
        </p:scale>
        <p:origin x="67" y="634"/>
      </p:cViewPr>
      <p:guideLst>
        <p:guide orient="horz" pos="2115"/>
        <p:guide pos="189"/>
      </p:guideLst>
    </p:cSldViewPr>
  </p:slideViewPr>
  <p:outlineViewPr>
    <p:cViewPr>
      <p:scale>
        <a:sx n="33" d="100"/>
        <a:sy n="33" d="100"/>
      </p:scale>
      <p:origin x="0" y="-3822"/>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4C32A-1463-4C7F-895C-2D10616D6042}" type="datetimeFigureOut">
              <a:rPr lang="zh-CN" altLang="en-US" smtClean="0"/>
              <a:t>2024/3/14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24666-325C-44BD-8B51-5ECFF9C64E9B}" type="slidenum">
              <a:rPr lang="zh-CN" altLang="en-US" smtClean="0"/>
              <a:t>‹#›</a:t>
            </a:fld>
            <a:endParaRPr lang="zh-CN" altLang="en-US"/>
          </a:p>
        </p:txBody>
      </p:sp>
    </p:spTree>
    <p:extLst>
      <p:ext uri="{BB962C8B-B14F-4D97-AF65-F5344CB8AC3E}">
        <p14:creationId xmlns:p14="http://schemas.microsoft.com/office/powerpoint/2010/main" val="1895531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a:t>
            </a:fld>
            <a:endParaRPr lang="zh-CN" altLang="en-US"/>
          </a:p>
        </p:txBody>
      </p:sp>
    </p:spTree>
    <p:extLst>
      <p:ext uri="{BB962C8B-B14F-4D97-AF65-F5344CB8AC3E}">
        <p14:creationId xmlns:p14="http://schemas.microsoft.com/office/powerpoint/2010/main" val="401555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639"/>
                </a:solidFill>
                <a:effectLst/>
                <a:latin typeface="-apple-system"/>
              </a:rPr>
              <a:t>需要通过更精确和完整的标注方法，来提供包括目标边界和内部像素的完整目标信息。这样可以让第二阶段的分割模型更准确地学习。</a:t>
            </a:r>
            <a:endParaRPr lang="en-US" altLang="zh-CN" b="0" i="0" dirty="0">
              <a:solidFill>
                <a:srgbClr val="333639"/>
              </a:solidFill>
              <a:effectLst/>
              <a:latin typeface="-apple-system"/>
            </a:endParaRPr>
          </a:p>
          <a:p>
            <a:endParaRPr lang="en-US" altLang="zh-CN" sz="1200" dirty="0">
              <a:solidFill>
                <a:srgbClr val="000000"/>
              </a:solidFill>
              <a:effectLst/>
              <a:latin typeface="+mj-ea"/>
              <a:ea typeface="+mj-ea"/>
            </a:endParaRPr>
          </a:p>
          <a:p>
            <a:r>
              <a:rPr lang="zh-CN" altLang="en-US" sz="1200" dirty="0">
                <a:solidFill>
                  <a:srgbClr val="000000"/>
                </a:solidFill>
                <a:effectLst/>
                <a:latin typeface="+mj-ea"/>
                <a:ea typeface="+mj-ea"/>
              </a:rPr>
              <a:t>利用原始图像和核的形状先验，使用</a:t>
            </a:r>
            <a:r>
              <a:rPr lang="en-US" altLang="zh-CN" sz="1200" dirty="0">
                <a:solidFill>
                  <a:srgbClr val="000000"/>
                </a:solidFill>
                <a:effectLst/>
                <a:latin typeface="+mj-ea"/>
                <a:ea typeface="+mj-ea"/>
              </a:rPr>
              <a:t>Voronoi</a:t>
            </a:r>
            <a:r>
              <a:rPr lang="zh-CN" altLang="en-US" sz="1200" dirty="0">
                <a:solidFill>
                  <a:srgbClr val="000000"/>
                </a:solidFill>
                <a:effectLst/>
                <a:latin typeface="+mj-ea"/>
                <a:ea typeface="+mj-ea"/>
              </a:rPr>
              <a:t>图和</a:t>
            </a:r>
            <a:r>
              <a:rPr lang="en-US" altLang="zh-CN" sz="1200" dirty="0">
                <a:solidFill>
                  <a:srgbClr val="000000"/>
                </a:solidFill>
                <a:effectLst/>
                <a:latin typeface="+mj-ea"/>
                <a:ea typeface="+mj-ea"/>
              </a:rPr>
              <a:t>k-means</a:t>
            </a:r>
            <a:r>
              <a:rPr lang="zh-CN" altLang="en-US" sz="1200" dirty="0">
                <a:solidFill>
                  <a:srgbClr val="000000"/>
                </a:solidFill>
                <a:effectLst/>
                <a:latin typeface="+mj-ea"/>
                <a:ea typeface="+mj-ea"/>
              </a:rPr>
              <a:t>聚类算法</a:t>
            </a:r>
            <a:endParaRPr lang="en-US" altLang="zh-CN" sz="1200" dirty="0">
              <a:solidFill>
                <a:srgbClr val="000000"/>
              </a:solidFill>
              <a:effectLst/>
              <a:latin typeface="+mj-ea"/>
              <a:ea typeface="+mj-ea"/>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10</a:t>
            </a:fld>
            <a:endParaRPr lang="zh-CN" altLang="en-US"/>
          </a:p>
        </p:txBody>
      </p:sp>
    </p:spTree>
    <p:extLst>
      <p:ext uri="{BB962C8B-B14F-4D97-AF65-F5344CB8AC3E}">
        <p14:creationId xmlns:p14="http://schemas.microsoft.com/office/powerpoint/2010/main" val="1723463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Arial" panose="020B0604020202020204" pitchFamily="34" charset="0"/>
              </a:rPr>
              <a:t>(a)</a:t>
            </a:r>
            <a:r>
              <a:rPr lang="zh-CN" altLang="en-US" sz="1800" dirty="0">
                <a:solidFill>
                  <a:srgbClr val="000000"/>
                </a:solidFill>
                <a:effectLst/>
                <a:latin typeface="微软雅黑" panose="020B0503020204020204" pitchFamily="34" charset="-122"/>
                <a:ea typeface="微软雅黑" panose="020B0503020204020204" pitchFamily="34" charset="-122"/>
              </a:rPr>
              <a:t>半监督核检测模块</a:t>
            </a:r>
            <a:r>
              <a:rPr lang="en-US" altLang="zh-CN" sz="1800" dirty="0">
                <a:solidFill>
                  <a:srgbClr val="000000"/>
                </a:solidFill>
                <a:effectLst/>
                <a:latin typeface="Arial" panose="020B0604020202020204" pitchFamily="34" charset="0"/>
              </a:rPr>
              <a:t>:(a1)</a:t>
            </a:r>
            <a:r>
              <a:rPr lang="zh-CN" altLang="en-US" sz="1800" dirty="0">
                <a:solidFill>
                  <a:srgbClr val="000000"/>
                </a:solidFill>
                <a:effectLst/>
                <a:latin typeface="微软雅黑" panose="020B0503020204020204" pitchFamily="34" charset="-122"/>
                <a:ea typeface="微软雅黑" panose="020B0503020204020204" pitchFamily="34" charset="-122"/>
              </a:rPr>
              <a:t>初始训练步骤，使用部分点标注经过扩展高斯掩码输入网络中训练初始检测器</a:t>
            </a:r>
            <a:r>
              <a:rPr lang="en-US" altLang="zh-CN" sz="1800" dirty="0">
                <a:solidFill>
                  <a:srgbClr val="000000"/>
                </a:solidFill>
                <a:effectLst/>
                <a:latin typeface="Arial" panose="020B0604020202020204" pitchFamily="34" charset="0"/>
              </a:rPr>
              <a:t>;(a2)</a:t>
            </a:r>
            <a:r>
              <a:rPr lang="zh-CN" altLang="en-US" sz="1800" dirty="0">
                <a:solidFill>
                  <a:srgbClr val="000000"/>
                </a:solidFill>
                <a:effectLst/>
                <a:latin typeface="微软雅黑" panose="020B0503020204020204" pitchFamily="34" charset="-122"/>
                <a:ea typeface="微软雅黑" panose="020B0503020204020204" pitchFamily="34" charset="-122"/>
              </a:rPr>
              <a:t>使用背景传播训练自训练步骤，在第三轮获得检测点。 </a:t>
            </a:r>
            <a:endParaRPr lang="zh-CN" altLang="en-US" dirty="0"/>
          </a:p>
          <a:p>
            <a:r>
              <a:rPr lang="en-US" altLang="zh-CN" sz="1800" dirty="0">
                <a:solidFill>
                  <a:srgbClr val="000000"/>
                </a:solidFill>
                <a:effectLst/>
                <a:latin typeface="Arial" panose="020B0604020202020204" pitchFamily="34" charset="0"/>
              </a:rPr>
              <a:t>(b)</a:t>
            </a:r>
            <a:r>
              <a:rPr lang="zh-CN" altLang="en-US" sz="1800" dirty="0">
                <a:solidFill>
                  <a:srgbClr val="000000"/>
                </a:solidFill>
                <a:effectLst/>
                <a:latin typeface="微软雅黑" panose="020B0503020204020204" pitchFamily="34" charset="-122"/>
                <a:ea typeface="微软雅黑" panose="020B0503020204020204" pitchFamily="34" charset="-122"/>
              </a:rPr>
              <a:t>弱监督核分割模块</a:t>
            </a:r>
            <a:r>
              <a:rPr lang="en-US" altLang="zh-CN" sz="1800" dirty="0">
                <a:solidFill>
                  <a:srgbClr val="000000"/>
                </a:solidFill>
                <a:effectLst/>
                <a:latin typeface="Arial" panose="020B0604020202020204" pitchFamily="34" charset="0"/>
              </a:rPr>
              <a:t>:(b1)</a:t>
            </a:r>
            <a:r>
              <a:rPr lang="zh-CN" altLang="en-US" sz="1800" dirty="0">
                <a:solidFill>
                  <a:srgbClr val="000000"/>
                </a:solidFill>
                <a:effectLst/>
                <a:latin typeface="Arial" panose="020B0604020202020204" pitchFamily="34" charset="0"/>
              </a:rPr>
              <a:t>由第一部分获得的点标签进行</a:t>
            </a:r>
            <a:r>
              <a:rPr lang="zh-CN" altLang="en-US" sz="1800" dirty="0">
                <a:solidFill>
                  <a:srgbClr val="000000"/>
                </a:solidFill>
                <a:effectLst/>
                <a:latin typeface="微软雅黑" panose="020B0503020204020204" pitchFamily="34" charset="-122"/>
                <a:ea typeface="微软雅黑" panose="020B0503020204020204" pitchFamily="34" charset="-122"/>
              </a:rPr>
              <a:t>标签生成，其中使用预测的点注释和原始图像生成</a:t>
            </a:r>
            <a:r>
              <a:rPr lang="en-US" altLang="zh-CN" sz="1800" dirty="0">
                <a:solidFill>
                  <a:srgbClr val="000000"/>
                </a:solidFill>
                <a:effectLst/>
                <a:latin typeface="Arial" panose="020B0604020202020204" pitchFamily="34" charset="0"/>
              </a:rPr>
              <a:t>Voronoi</a:t>
            </a:r>
            <a:r>
              <a:rPr lang="zh-CN" altLang="en-US" sz="1800" dirty="0">
                <a:solidFill>
                  <a:srgbClr val="000000"/>
                </a:solidFill>
                <a:effectLst/>
                <a:latin typeface="微软雅黑" panose="020B0503020204020204" pitchFamily="34" charset="-122"/>
                <a:ea typeface="微软雅黑" panose="020B0503020204020204" pitchFamily="34" charset="-122"/>
              </a:rPr>
              <a:t>标签和聚类标签</a:t>
            </a:r>
            <a:r>
              <a:rPr lang="en-US" altLang="zh-CN" sz="1800" dirty="0">
                <a:solidFill>
                  <a:srgbClr val="000000"/>
                </a:solidFill>
                <a:effectLst/>
                <a:latin typeface="Arial" panose="020B0604020202020204" pitchFamily="34" charset="0"/>
              </a:rPr>
              <a:t>;(b2)</a:t>
            </a:r>
            <a:r>
              <a:rPr lang="zh-CN" altLang="en-US" sz="1800" dirty="0">
                <a:solidFill>
                  <a:srgbClr val="000000"/>
                </a:solidFill>
                <a:effectLst/>
                <a:latin typeface="微软雅黑" panose="020B0503020204020204" pitchFamily="34" charset="-122"/>
                <a:ea typeface="微软雅黑" panose="020B0503020204020204" pitchFamily="34" charset="-122"/>
              </a:rPr>
              <a:t>使用交叉熵损失进行模型训练</a:t>
            </a:r>
            <a:r>
              <a:rPr lang="en-US" altLang="zh-CN" sz="1800" dirty="0">
                <a:solidFill>
                  <a:srgbClr val="000000"/>
                </a:solidFill>
                <a:effectLst/>
                <a:latin typeface="Arial" panose="020B0604020202020204" pitchFamily="34" charset="0"/>
              </a:rPr>
              <a:t>;(b3)</a:t>
            </a:r>
            <a:r>
              <a:rPr lang="zh-CN" altLang="en-US" sz="1800" dirty="0">
                <a:solidFill>
                  <a:srgbClr val="000000"/>
                </a:solidFill>
                <a:effectLst/>
                <a:latin typeface="微软雅黑" panose="020B0503020204020204" pitchFamily="34" charset="-122"/>
                <a:ea typeface="微软雅黑" panose="020B0503020204020204" pitchFamily="34" charset="-122"/>
              </a:rPr>
              <a:t>使用</a:t>
            </a:r>
            <a:r>
              <a:rPr lang="en-US" altLang="zh-CN" sz="1800" dirty="0">
                <a:solidFill>
                  <a:srgbClr val="000000"/>
                </a:solidFill>
                <a:effectLst/>
                <a:latin typeface="Arial" panose="020B0604020202020204" pitchFamily="34" charset="0"/>
              </a:rPr>
              <a:t>CRF</a:t>
            </a:r>
            <a:r>
              <a:rPr lang="zh-CN" altLang="en-US" sz="1800" dirty="0">
                <a:solidFill>
                  <a:srgbClr val="000000"/>
                </a:solidFill>
                <a:effectLst/>
                <a:latin typeface="微软雅黑" panose="020B0503020204020204" pitchFamily="34" charset="-122"/>
                <a:ea typeface="微软雅黑" panose="020B0503020204020204" pitchFamily="34" charset="-122"/>
              </a:rPr>
              <a:t>损失进行模型细化。 </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11</a:t>
            </a:fld>
            <a:endParaRPr lang="zh-CN" altLang="en-US"/>
          </a:p>
        </p:txBody>
      </p:sp>
    </p:spTree>
    <p:extLst>
      <p:ext uri="{BB962C8B-B14F-4D97-AF65-F5344CB8AC3E}">
        <p14:creationId xmlns:p14="http://schemas.microsoft.com/office/powerpoint/2010/main" val="3853585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12</a:t>
            </a:fld>
            <a:endParaRPr lang="zh-CN" altLang="en-US"/>
          </a:p>
        </p:txBody>
      </p:sp>
    </p:spTree>
    <p:extLst>
      <p:ext uri="{BB962C8B-B14F-4D97-AF65-F5344CB8AC3E}">
        <p14:creationId xmlns:p14="http://schemas.microsoft.com/office/powerpoint/2010/main" val="334283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13</a:t>
            </a:fld>
            <a:endParaRPr lang="zh-CN" altLang="en-US"/>
          </a:p>
        </p:txBody>
      </p:sp>
    </p:spTree>
    <p:extLst>
      <p:ext uri="{BB962C8B-B14F-4D97-AF65-F5344CB8AC3E}">
        <p14:creationId xmlns:p14="http://schemas.microsoft.com/office/powerpoint/2010/main" val="417010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algn="l"/>
                <a:r>
                  <a:rPr lang="en-US" altLang="zh-CN" b="0" i="0" dirty="0">
                    <a:effectLst/>
                    <a:latin typeface="-apple-system"/>
                  </a:rPr>
                  <a:t>(1)</a:t>
                </a:r>
                <a:r>
                  <a:rPr lang="zh-CN" altLang="en-US" b="0" i="0" dirty="0">
                    <a:effectLst/>
                    <a:latin typeface="-apple-system"/>
                  </a:rPr>
                  <a:t>其中</a:t>
                </a:r>
                <a:r>
                  <a:rPr lang="en-US" altLang="zh-CN" b="0" i="0" dirty="0">
                    <a:effectLst/>
                    <a:latin typeface="-apple-system"/>
                  </a:rPr>
                  <a:t>W</a:t>
                </a:r>
                <a:r>
                  <a:rPr lang="zh-CN" altLang="en-US" b="0" i="0" dirty="0">
                    <a:effectLst/>
                    <a:latin typeface="-apple-system"/>
                  </a:rPr>
                  <a:t>为网络的参数矩阵。</a:t>
                </a:r>
                <a14:m>
                  <m:oMath xmlns:m="http://schemas.openxmlformats.org/officeDocument/2006/math">
                    <m:sSup>
                      <m:sSupPr>
                        <m:ctrlPr>
                          <a:rPr lang="en-US" altLang="zh-CN" b="0" i="1" smtClean="0">
                            <a:effectLst/>
                            <a:latin typeface="Cambria Math" panose="02040503050406030204" pitchFamily="18" charset="0"/>
                          </a:rPr>
                        </m:ctrlPr>
                      </m:sSupPr>
                      <m:e>
                        <m:r>
                          <m:rPr>
                            <m:nor/>
                          </m:rPr>
                          <a:rPr lang="en-US" altLang="zh-CN" b="0" i="0" dirty="0" smtClean="0">
                            <a:effectLst/>
                            <a:latin typeface="-apple-system"/>
                          </a:rPr>
                          <m:t>(</m:t>
                        </m:r>
                        <m:sSubSup>
                          <m:sSubSupPr>
                            <m:ctrlPr>
                              <a:rPr lang="en-US" altLang="zh-CN" b="0" i="1" dirty="0" smtClean="0">
                                <a:effectLst/>
                                <a:latin typeface="Cambria Math" panose="02040503050406030204" pitchFamily="18" charset="0"/>
                              </a:rPr>
                            </m:ctrlPr>
                          </m:sSubSupPr>
                          <m:e>
                            <m:r>
                              <m:rPr>
                                <m:nor/>
                              </m:rPr>
                              <a:rPr lang="en-US" altLang="zh-CN" b="0" i="0" dirty="0" smtClean="0">
                                <a:effectLst/>
                                <a:latin typeface="-apple-system"/>
                              </a:rPr>
                              <m:t>σ</m:t>
                            </m:r>
                          </m:e>
                          <m:sub>
                            <m:r>
                              <a:rPr lang="en-US" altLang="zh-CN" b="0" i="1" dirty="0" smtClean="0">
                                <a:effectLst/>
                                <a:latin typeface="Cambria Math" panose="02040503050406030204" pitchFamily="18" charset="0"/>
                              </a:rPr>
                              <m:t>𝑖</m:t>
                            </m:r>
                          </m:sub>
                          <m:sup>
                            <m:r>
                              <a:rPr lang="en-US" altLang="zh-CN" b="0" i="1" dirty="0" smtClean="0">
                                <a:effectLst/>
                                <a:latin typeface="Cambria Math" panose="02040503050406030204" pitchFamily="18" charset="0"/>
                              </a:rPr>
                              <m:t>𝑊</m:t>
                            </m:r>
                          </m:sup>
                        </m:sSubSup>
                        <m:r>
                          <m:rPr>
                            <m:nor/>
                          </m:rPr>
                          <a:rPr lang="en-US" altLang="zh-CN" b="0" i="0" dirty="0">
                            <a:effectLst/>
                            <a:latin typeface="-apple-system"/>
                          </a:rPr>
                          <m:t>)</m:t>
                        </m:r>
                      </m:e>
                      <m:sup>
                        <m:r>
                          <a:rPr lang="en-US" altLang="zh-CN" b="0" i="1" smtClean="0">
                            <a:effectLst/>
                            <a:latin typeface="Cambria Math" panose="02040503050406030204" pitchFamily="18" charset="0"/>
                          </a:rPr>
                          <m:t>2</m:t>
                        </m:r>
                      </m:sup>
                    </m:sSup>
                  </m:oMath>
                </a14:m>
                <a:r>
                  <a:rPr lang="zh-CN" altLang="en-US" b="0" i="0" dirty="0">
                    <a:effectLst/>
                    <a:latin typeface="-apple-system"/>
                  </a:rPr>
                  <a:t>是高斯噪声方差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一个对角矩阵，对角线值为每个</a:t>
                </a:r>
                <a:r>
                  <a:rPr lang="en-US" altLang="zh-CN" sz="1200" b="0" i="0" kern="1200" dirty="0">
                    <a:solidFill>
                      <a:schemeClr val="tx1"/>
                    </a:solidFill>
                    <a:effectLst/>
                    <a:latin typeface="+mn-lt"/>
                    <a:ea typeface="+mn-ea"/>
                    <a:cs typeface="+mn-cs"/>
                  </a:rPr>
                  <a:t>logit</a:t>
                </a:r>
                <a:r>
                  <a:rPr lang="zh-CN" altLang="en-US" sz="1200" b="0" i="0" kern="1200" dirty="0">
                    <a:solidFill>
                      <a:schemeClr val="tx1"/>
                    </a:solidFill>
                    <a:effectLst/>
                    <a:latin typeface="+mn-lt"/>
                    <a:ea typeface="+mn-ea"/>
                    <a:cs typeface="+mn-cs"/>
                  </a:rPr>
                  <a:t>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对数几率：</a:t>
                </a:r>
                <a:r>
                  <a:rPr lang="en-US" altLang="zh-CN" sz="1200" b="0" i="0" kern="1200" dirty="0">
                    <a:solidFill>
                      <a:schemeClr val="tx1"/>
                    </a:solidFill>
                    <a:effectLst/>
                    <a:latin typeface="+mn-lt"/>
                    <a:ea typeface="+mn-ea"/>
                    <a:cs typeface="+mn-cs"/>
                  </a:rPr>
                  <a:t>log(p / (1 - p))])</a:t>
                </a:r>
                <a:r>
                  <a:rPr lang="zh-CN" altLang="en-US" b="0" i="0" dirty="0">
                    <a:effectLst/>
                    <a:latin typeface="-apple-system"/>
                  </a:rPr>
                  <a:t>，作为数据的不确定性处理。</a:t>
                </a:r>
                <a:r>
                  <a:rPr lang="zh-CN" altLang="en-US" sz="1200" b="0" i="0" kern="1200" dirty="0">
                    <a:solidFill>
                      <a:schemeClr val="tx1"/>
                    </a:solidFill>
                    <a:effectLst/>
                    <a:latin typeface="+mn-lt"/>
                    <a:ea typeface="+mn-ea"/>
                    <a:cs typeface="+mn-cs"/>
                  </a:rPr>
                  <a:t>用</a:t>
                </a:r>
                <a:r>
                  <a:rPr lang="en-US" altLang="zh-CN" sz="1200" b="0" i="0" kern="1200" dirty="0">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函数对含噪声的</a:t>
                </a:r>
                <a:r>
                  <a:rPr lang="el-GR" altLang="zh-CN" sz="1200" b="0" i="0" kern="1200" dirty="0">
                    <a:solidFill>
                      <a:schemeClr val="tx1"/>
                    </a:solidFill>
                    <a:effectLst/>
                    <a:latin typeface="Cambria Math" panose="02040503050406030204" pitchFamily="18" charset="0"/>
                    <a:ea typeface="Cambria Math" panose="02040503050406030204" pitchFamily="18" charset="0"/>
                    <a:cs typeface="+mn-cs"/>
                  </a:rPr>
                  <a:t>ϵ</a:t>
                </a:r>
                <a:r>
                  <a:rPr lang="zh-CN" altLang="en-US" sz="1200" b="0" i="0" kern="1200" dirty="0">
                    <a:solidFill>
                      <a:schemeClr val="tx1"/>
                    </a:solidFill>
                    <a:effectLst/>
                    <a:latin typeface="+mn-lt"/>
                    <a:ea typeface="+mn-ea"/>
                    <a:cs typeface="+mn-cs"/>
                  </a:rPr>
                  <a:t>进行压缩，以获得像素</a:t>
                </a:r>
                <a:r>
                  <a:rPr lang="en-US" altLang="zh-CN" sz="1200" b="0" i="0" kern="12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的概率向量</a:t>
                </a:r>
                <a14:m>
                  <m:oMath xmlns:m="http://schemas.openxmlformats.org/officeDocument/2006/math">
                    <m:sSub>
                      <m:sSubPr>
                        <m:ctrlPr>
                          <a:rPr lang="en-US" altLang="zh-CN" sz="1200" b="0" i="1" kern="1200" dirty="0" smtClean="0">
                            <a:solidFill>
                              <a:schemeClr val="tx1"/>
                            </a:solidFill>
                            <a:effectLst/>
                            <a:latin typeface="Cambria Math" panose="02040503050406030204" pitchFamily="18" charset="0"/>
                            <a:ea typeface="+mn-ea"/>
                            <a:cs typeface="+mn-cs"/>
                          </a:rPr>
                        </m:ctrlPr>
                      </m:sSubPr>
                      <m:e>
                        <m:r>
                          <a:rPr lang="en-US" altLang="zh-CN" sz="1200" b="0" i="1" kern="1200" dirty="0" smtClean="0">
                            <a:solidFill>
                              <a:schemeClr val="tx1"/>
                            </a:solidFill>
                            <a:effectLst/>
                            <a:latin typeface="Cambria Math" panose="02040503050406030204" pitchFamily="18" charset="0"/>
                            <a:ea typeface="+mn-ea"/>
                            <a:cs typeface="+mn-cs"/>
                          </a:rPr>
                          <m:t>𝑝</m:t>
                        </m:r>
                      </m:e>
                      <m:sub>
                        <m:r>
                          <a:rPr lang="en-US" altLang="zh-CN" sz="1200" b="0" i="1" kern="1200" dirty="0" smtClean="0">
                            <a:solidFill>
                              <a:schemeClr val="tx1"/>
                            </a:solidFill>
                            <a:effectLst/>
                            <a:latin typeface="Cambria Math" panose="02040503050406030204" pitchFamily="18" charset="0"/>
                            <a:ea typeface="+mn-ea"/>
                            <a:cs typeface="+mn-cs"/>
                          </a:rPr>
                          <m:t>𝑖</m:t>
                        </m:r>
                      </m:sub>
                    </m:sSub>
                  </m:oMath>
                </a14:m>
                <a:r>
                  <a:rPr lang="zh-CN" altLang="en-US" sz="1200" b="0" i="0" kern="1200" dirty="0">
                    <a:solidFill>
                      <a:schemeClr val="tx1"/>
                    </a:solidFill>
                    <a:effectLst/>
                    <a:latin typeface="+mn-lt"/>
                    <a:ea typeface="+mn-ea"/>
                    <a:cs typeface="+mn-cs"/>
                  </a:rPr>
                  <a:t>。损失函数是高斯分布的期望。由于我们不知道真实的分布，所以用蒙特卡罗抽样来近似期望损失。</a:t>
                </a:r>
                <a:endParaRPr lang="en-US" altLang="zh-CN" sz="1200" b="0" i="0" kern="1200" dirty="0">
                  <a:solidFill>
                    <a:schemeClr val="tx1"/>
                  </a:solidFill>
                  <a:effectLst/>
                  <a:latin typeface="+mn-lt"/>
                  <a:ea typeface="+mn-ea"/>
                  <a:cs typeface="+mn-cs"/>
                </a:endParaRPr>
              </a:p>
              <a:p>
                <a:r>
                  <a:rPr lang="zh-CN" altLang="en-US" b="0" i="0" dirty="0">
                    <a:effectLst/>
                    <a:latin typeface="-apple-system"/>
                  </a:rPr>
                  <a:t>其中</a:t>
                </a:r>
                <a:r>
                  <a:rPr lang="en-US" altLang="zh-CN" b="0" i="0" dirty="0">
                    <a:effectLst/>
                    <a:latin typeface="-apple-system"/>
                  </a:rPr>
                  <a:t>t∈{1,2</a:t>
                </a:r>
                <a:r>
                  <a:rPr lang="zh-CN" altLang="en-US" b="0" i="0" dirty="0">
                    <a:effectLst/>
                    <a:latin typeface="-apple-system"/>
                  </a:rPr>
                  <a:t>，</a:t>
                </a:r>
                <a:r>
                  <a:rPr lang="en-US" altLang="zh-CN" b="0" i="0" dirty="0">
                    <a:effectLst/>
                    <a:latin typeface="-apple-system"/>
                  </a:rPr>
                  <a:t>···</a:t>
                </a:r>
                <a:r>
                  <a:rPr lang="zh-CN" altLang="en-US" b="0" i="0" dirty="0">
                    <a:effectLst/>
                    <a:latin typeface="-apple-system"/>
                  </a:rPr>
                  <a:t>，</a:t>
                </a:r>
                <a:r>
                  <a:rPr lang="en-US" altLang="zh-CN" b="0" i="0" dirty="0">
                    <a:effectLst/>
                    <a:latin typeface="-apple-system"/>
                  </a:rPr>
                  <a:t>T}</a:t>
                </a:r>
                <a:r>
                  <a:rPr lang="zh-CN" altLang="en-US" b="0" i="0" dirty="0">
                    <a:effectLst/>
                    <a:latin typeface="-apple-system"/>
                  </a:rPr>
                  <a:t>， </a:t>
                </a:r>
                <a:r>
                  <a:rPr lang="en-US" altLang="zh-CN" b="0" i="0" dirty="0">
                    <a:solidFill>
                      <a:srgbClr val="333639"/>
                    </a:solidFill>
                    <a:effectLst/>
                    <a:latin typeface="-apple-system"/>
                  </a:rPr>
                  <a:t>T </a:t>
                </a:r>
                <a:r>
                  <a:rPr lang="zh-CN" altLang="en-US" b="0" i="0" dirty="0">
                    <a:solidFill>
                      <a:srgbClr val="333639"/>
                    </a:solidFill>
                    <a:effectLst/>
                    <a:latin typeface="-apple-system"/>
                  </a:rPr>
                  <a:t>是蒙特卡罗模拟的迭代次数，表示我们进行了 </a:t>
                </a:r>
                <a:r>
                  <a:rPr lang="en-US" altLang="zh-CN" b="0" i="0" dirty="0">
                    <a:solidFill>
                      <a:srgbClr val="333639"/>
                    </a:solidFill>
                    <a:effectLst/>
                    <a:latin typeface="-apple-system"/>
                  </a:rPr>
                  <a:t>T </a:t>
                </a:r>
                <a:r>
                  <a:rPr lang="zh-CN" altLang="en-US" b="0" i="0" dirty="0">
                    <a:solidFill>
                      <a:srgbClr val="333639"/>
                    </a:solidFill>
                    <a:effectLst/>
                    <a:latin typeface="-apple-system"/>
                  </a:rPr>
                  <a:t>次样本抽样。</a:t>
                </a:r>
                <a:r>
                  <a:rPr lang="en-US" altLang="zh-CN" b="0" i="0" dirty="0">
                    <a:solidFill>
                      <a:srgbClr val="333639"/>
                    </a:solidFill>
                    <a:effectLst/>
                    <a:latin typeface="-apple-system"/>
                  </a:rPr>
                  <a:t>Softmax(ˆ</a:t>
                </a:r>
                <a:r>
                  <a:rPr lang="en-US" altLang="zh-CN" b="0" i="0" dirty="0" err="1">
                    <a:solidFill>
                      <a:srgbClr val="333639"/>
                    </a:solidFill>
                    <a:effectLst/>
                    <a:latin typeface="-apple-system"/>
                  </a:rPr>
                  <a:t>xi,t</a:t>
                </a:r>
                <a:r>
                  <a:rPr lang="en-US" altLang="zh-CN" b="0" i="0" dirty="0">
                    <a:solidFill>
                      <a:srgbClr val="333639"/>
                    </a:solidFill>
                    <a:effectLst/>
                    <a:latin typeface="-apple-system"/>
                  </a:rPr>
                  <a:t>) </a:t>
                </a:r>
                <a:r>
                  <a:rPr lang="zh-CN" altLang="en-US" b="0" i="0" dirty="0">
                    <a:solidFill>
                      <a:srgbClr val="333639"/>
                    </a:solidFill>
                    <a:effectLst/>
                    <a:latin typeface="-apple-system"/>
                  </a:rPr>
                  <a:t>表示对第 </a:t>
                </a:r>
                <a:r>
                  <a:rPr lang="en-US" altLang="zh-CN" b="0" i="0" dirty="0">
                    <a:solidFill>
                      <a:srgbClr val="333639"/>
                    </a:solidFill>
                    <a:effectLst/>
                    <a:latin typeface="-apple-system"/>
                  </a:rPr>
                  <a:t>t </a:t>
                </a:r>
                <a:r>
                  <a:rPr lang="zh-CN" altLang="en-US" b="0" i="0" dirty="0">
                    <a:solidFill>
                      <a:srgbClr val="333639"/>
                    </a:solidFill>
                    <a:effectLst/>
                    <a:latin typeface="-apple-system"/>
                  </a:rPr>
                  <a:t>个样本的预测输出</a:t>
                </a:r>
                <a:r>
                  <a:rPr lang="en-US" altLang="zh-CN" b="0" i="0" dirty="0">
                    <a:solidFill>
                      <a:srgbClr val="333639"/>
                    </a:solidFill>
                    <a:effectLst/>
                    <a:latin typeface="-apple-system"/>
                  </a:rPr>
                  <a:t>,</a:t>
                </a:r>
                <a:r>
                  <a:rPr lang="zh-CN" altLang="en-US" b="0" i="0" dirty="0">
                    <a:solidFill>
                      <a:srgbClr val="333639"/>
                    </a:solidFill>
                    <a:effectLst/>
                    <a:latin typeface="-apple-system"/>
                  </a:rPr>
                  <a:t> </a:t>
                </a:r>
                <a:r>
                  <a:rPr lang="en-US" altLang="zh-CN" b="0" i="0" dirty="0">
                    <a:solidFill>
                      <a:srgbClr val="333639"/>
                    </a:solidFill>
                    <a:effectLst/>
                    <a:latin typeface="-apple-system"/>
                  </a:rPr>
                  <a:t>softmax </a:t>
                </a:r>
                <a:r>
                  <a:rPr lang="zh-CN" altLang="en-US" b="0" i="0" dirty="0">
                    <a:solidFill>
                      <a:srgbClr val="333639"/>
                    </a:solidFill>
                    <a:effectLst/>
                    <a:latin typeface="-apple-system"/>
                  </a:rPr>
                  <a:t>函数用于将模型输出转化为一个概率分布</a:t>
                </a:r>
                <a:endParaRPr lang="en-US" altLang="zh-CN" b="0" i="0" dirty="0">
                  <a:solidFill>
                    <a:srgbClr val="333639"/>
                  </a:solidFill>
                  <a:effectLst/>
                  <a:latin typeface="-apple-system"/>
                </a:endParaRPr>
              </a:p>
              <a:p>
                <a:endParaRPr lang="en-US" altLang="zh-CN" sz="1200" dirty="0">
                  <a:solidFill>
                    <a:srgbClr val="000000"/>
                  </a:solidFill>
                  <a:latin typeface="Times New Roman" panose="02020603050405020304" pitchFamily="18" charset="0"/>
                  <a:cs typeface="Times New Roman" panose="02020603050405020304" pitchFamily="18" charset="0"/>
                </a:endParaRPr>
              </a:p>
              <a:p>
                <a:r>
                  <a:rPr lang="zh-CN" altLang="en-US" sz="1200" dirty="0">
                    <a:solidFill>
                      <a:srgbClr val="000000"/>
                    </a:solidFill>
                    <a:latin typeface="Times New Roman" panose="02020603050405020304" pitchFamily="18" charset="0"/>
                    <a:cs typeface="Times New Roman" panose="02020603050405020304" pitchFamily="18" charset="0"/>
                  </a:rPr>
                  <a:t>蒙特卡罗抽样是通过随机采样抽取样本</a:t>
                </a:r>
                <a:r>
                  <a:rPr lang="zh-CN" altLang="en-US" sz="1200" b="0" i="0" dirty="0">
                    <a:solidFill>
                      <a:srgbClr val="333639"/>
                    </a:solidFill>
                    <a:effectLst/>
                    <a:latin typeface="-apple-system"/>
                  </a:rPr>
                  <a:t>计算损失，并求取这些损失的平均值作为期望损失的近似值。</a:t>
                </a:r>
                <a:endParaRPr lang="en-US" altLang="zh-CN" b="0" i="0" dirty="0">
                  <a:solidFill>
                    <a:srgbClr val="333639"/>
                  </a:solidFill>
                  <a:effectLst/>
                  <a:latin typeface="-apple-system"/>
                </a:endParaRPr>
              </a:p>
              <a:p>
                <a:r>
                  <a:rPr lang="zh-CN" altLang="en-US" b="0" i="0" dirty="0">
                    <a:effectLst/>
                    <a:latin typeface="-apple-system"/>
                  </a:rPr>
                  <a:t>其中</a:t>
                </a:r>
                <a:r>
                  <a:rPr lang="en-US" altLang="zh-CN" b="0" i="0" dirty="0">
                    <a:effectLst/>
                    <a:latin typeface="-apple-system"/>
                  </a:rPr>
                  <a:t>qi</a:t>
                </a:r>
                <a:r>
                  <a:rPr lang="zh-CN" altLang="en-US" b="0" i="0" dirty="0">
                    <a:effectLst/>
                    <a:latin typeface="-apple-system"/>
                  </a:rPr>
                  <a:t>为像素</a:t>
                </a:r>
                <a:r>
                  <a:rPr lang="en-US" altLang="zh-CN" b="0" i="0" dirty="0">
                    <a:effectLst/>
                    <a:latin typeface="-apple-system"/>
                  </a:rPr>
                  <a:t>i</a:t>
                </a:r>
                <a:r>
                  <a:rPr lang="zh-CN" altLang="en-US" b="0" i="0" dirty="0">
                    <a:effectLst/>
                    <a:latin typeface="-apple-system"/>
                  </a:rPr>
                  <a:t>的真标签，</a:t>
                </a:r>
                <a:r>
                  <a:rPr lang="en-US" altLang="zh-CN" b="0" i="0" dirty="0">
                    <a:effectLst/>
                    <a:latin typeface="-apple-system"/>
                  </a:rPr>
                  <a:t>Ω</a:t>
                </a:r>
                <a:r>
                  <a:rPr lang="zh-CN" altLang="en-US" b="0" i="0" dirty="0">
                    <a:effectLst/>
                    <a:latin typeface="-apple-system"/>
                  </a:rPr>
                  <a:t>为非忽略像素组成的集合。</a:t>
                </a:r>
                <a:endParaRPr lang="en-US" altLang="zh-CN" b="0" i="0" dirty="0">
                  <a:solidFill>
                    <a:srgbClr val="333639"/>
                  </a:solidFill>
                  <a:effectLst/>
                  <a:latin typeface="-apple-system"/>
                </a:endParaRPr>
              </a:p>
            </p:txBody>
          </p:sp>
        </mc:Choice>
        <mc:Fallback xmlns="">
          <p:sp>
            <p:nvSpPr>
              <p:cNvPr id="3" name="备注占位符 2"/>
              <p:cNvSpPr>
                <a:spLocks noGrp="1"/>
              </p:cNvSpPr>
              <p:nvPr>
                <p:ph type="body" idx="1"/>
              </p:nvPr>
            </p:nvSpPr>
            <p:spPr/>
            <p:txBody>
              <a:bodyPr/>
              <a:lstStyle/>
              <a:p>
                <a:r>
                  <a:rPr lang="zh-CN" altLang="en-US" b="0" i="0" dirty="0">
                    <a:solidFill>
                      <a:srgbClr val="000000"/>
                    </a:solidFill>
                    <a:effectLst/>
                    <a:latin typeface="Helvetica Neue"/>
                  </a:rPr>
                  <a:t>不确定性主要有两种类型</a:t>
                </a:r>
                <a:r>
                  <a:rPr lang="en-US" altLang="zh-CN" b="0" i="0" dirty="0">
                    <a:solidFill>
                      <a:srgbClr val="000000"/>
                    </a:solidFill>
                    <a:effectLst/>
                    <a:latin typeface="Helvetica Neue"/>
                  </a:rPr>
                  <a:t>:</a:t>
                </a:r>
                <a:r>
                  <a:rPr lang="zh-CN" altLang="en-US" b="0" i="0" dirty="0">
                    <a:solidFill>
                      <a:srgbClr val="000000"/>
                    </a:solidFill>
                    <a:effectLst/>
                    <a:latin typeface="Helvetica Neue"/>
                  </a:rPr>
                  <a:t>任意不确定性和认知不确定性。前者捕获输入数据中的噪声，也称为数据不确定性。后者捕获了对生成数据的模型的无知，称为模型不确定性。</a:t>
                </a:r>
                <a:endParaRPr lang="en-US" altLang="zh-CN" b="0" i="0" dirty="0">
                  <a:solidFill>
                    <a:srgbClr val="000000"/>
                  </a:solidFill>
                  <a:effectLst/>
                  <a:latin typeface="Helvetica Neue"/>
                </a:endParaRPr>
              </a:p>
              <a:p>
                <a:pPr algn="l"/>
                <a:r>
                  <a:rPr lang="zh-CN" altLang="en-US" b="0" i="0" dirty="0">
                    <a:solidFill>
                      <a:srgbClr val="333639"/>
                    </a:solidFill>
                    <a:effectLst/>
                    <a:latin typeface="-apple-system"/>
                  </a:rPr>
                  <a:t>在传统的 </a:t>
                </a:r>
                <a:r>
                  <a:rPr lang="en-US" altLang="zh-CN" b="0" i="0" dirty="0">
                    <a:solidFill>
                      <a:srgbClr val="333639"/>
                    </a:solidFill>
                    <a:effectLst/>
                    <a:latin typeface="-apple-system"/>
                  </a:rPr>
                  <a:t>CNN </a:t>
                </a:r>
                <a:r>
                  <a:rPr lang="zh-CN" altLang="en-US" b="0" i="0" dirty="0">
                    <a:solidFill>
                      <a:srgbClr val="333639"/>
                    </a:solidFill>
                    <a:effectLst/>
                    <a:latin typeface="-apple-system"/>
                  </a:rPr>
                  <a:t>中，</a:t>
                </a:r>
                <a:r>
                  <a:rPr lang="en-US" altLang="zh-CN" b="0" i="0" dirty="0">
                    <a:solidFill>
                      <a:srgbClr val="333639"/>
                    </a:solidFill>
                    <a:effectLst/>
                    <a:latin typeface="-apple-system"/>
                  </a:rPr>
                  <a:t>softmax </a:t>
                </a:r>
                <a:r>
                  <a:rPr lang="zh-CN" altLang="en-US" b="0" i="0" dirty="0">
                    <a:solidFill>
                      <a:srgbClr val="333639"/>
                    </a:solidFill>
                    <a:effectLst/>
                    <a:latin typeface="-apple-system"/>
                  </a:rPr>
                  <a:t>层将像素的输出转化为一个表示预测类别的概率分布。然而，每个类别的预测概率值是一个确定的数值。这样的确定性输出无法反映模型对预测的不确定性或置信度。</a:t>
                </a:r>
              </a:p>
              <a:p>
                <a:pPr algn="l"/>
                <a:r>
                  <a:rPr lang="en-US" altLang="zh-CN" b="0" i="0" dirty="0">
                    <a:solidFill>
                      <a:srgbClr val="333639"/>
                    </a:solidFill>
                    <a:effectLst/>
                    <a:latin typeface="-apple-system"/>
                  </a:rPr>
                  <a:t>Bayesian CNN </a:t>
                </a:r>
                <a:r>
                  <a:rPr lang="zh-CN" altLang="en-US" b="0" i="0" dirty="0">
                    <a:solidFill>
                      <a:srgbClr val="333639"/>
                    </a:solidFill>
                    <a:effectLst/>
                    <a:latin typeface="-apple-system"/>
                  </a:rPr>
                  <a:t>方法通过在 </a:t>
                </a:r>
                <a:r>
                  <a:rPr lang="en-US" altLang="zh-CN" b="0" i="0" dirty="0">
                    <a:solidFill>
                      <a:srgbClr val="333639"/>
                    </a:solidFill>
                    <a:effectLst/>
                    <a:latin typeface="-apple-system"/>
                  </a:rPr>
                  <a:t>softmax </a:t>
                </a:r>
                <a:r>
                  <a:rPr lang="zh-CN" altLang="en-US" b="0" i="0" dirty="0">
                    <a:solidFill>
                      <a:srgbClr val="333639"/>
                    </a:solidFill>
                    <a:effectLst/>
                    <a:latin typeface="-apple-system"/>
                  </a:rPr>
                  <a:t>层之前引入高斯分布，在预测阶段，通过对模型进行蒙特卡罗抽样，我们可以获得多个样本预测输出。对这些样本输出应用 </a:t>
                </a:r>
                <a:r>
                  <a:rPr lang="en-US" altLang="zh-CN" b="0" i="0" dirty="0">
                    <a:solidFill>
                      <a:srgbClr val="333639"/>
                    </a:solidFill>
                    <a:effectLst/>
                    <a:latin typeface="-apple-system"/>
                  </a:rPr>
                  <a:t>softmax </a:t>
                </a:r>
                <a:r>
                  <a:rPr lang="zh-CN" altLang="en-US" b="0" i="0" dirty="0">
                    <a:solidFill>
                      <a:srgbClr val="333639"/>
                    </a:solidFill>
                    <a:effectLst/>
                    <a:latin typeface="-apple-system"/>
                  </a:rPr>
                  <a:t>函数，可以得到每个像素预测类别的概率分布。这些样本预测结果的概率分布可以用来构建不确定性图，再通过颜色编码或其他方式，展示每个像素的不确定性生成不确定性图。 </a:t>
                </a:r>
                <a:endParaRPr lang="en-US" altLang="zh-CN" b="0" i="0" dirty="0">
                  <a:solidFill>
                    <a:srgbClr val="333639"/>
                  </a:solidFill>
                  <a:effectLst/>
                  <a:latin typeface="-apple-system"/>
                </a:endParaRPr>
              </a:p>
              <a:p>
                <a:pPr algn="l"/>
                <a:endParaRPr lang="en-US" altLang="zh-CN" b="0" i="0" dirty="0">
                  <a:solidFill>
                    <a:srgbClr val="333639"/>
                  </a:solidFill>
                  <a:effectLst/>
                  <a:latin typeface="-apple-system"/>
                </a:endParaRPr>
              </a:p>
              <a:p>
                <a:pPr algn="l"/>
                <a:r>
                  <a:rPr lang="en-US" altLang="zh-CN" b="0" i="0" dirty="0">
                    <a:effectLst/>
                    <a:latin typeface="-apple-system"/>
                  </a:rPr>
                  <a:t>(1)</a:t>
                </a:r>
                <a:r>
                  <a:rPr lang="zh-CN" altLang="en-US" b="0" i="0" dirty="0">
                    <a:effectLst/>
                    <a:latin typeface="-apple-system"/>
                  </a:rPr>
                  <a:t>其中</a:t>
                </a:r>
                <a:r>
                  <a:rPr lang="en-US" altLang="zh-CN" b="0" i="0" dirty="0">
                    <a:effectLst/>
                    <a:latin typeface="-apple-system"/>
                  </a:rPr>
                  <a:t>W</a:t>
                </a:r>
                <a:r>
                  <a:rPr lang="zh-CN" altLang="en-US" b="0" i="0" dirty="0">
                    <a:effectLst/>
                    <a:latin typeface="-apple-system"/>
                  </a:rPr>
                  <a:t>为网络的参数矩阵。</a:t>
                </a:r>
                <a:r>
                  <a:rPr lang="en-US" altLang="zh-CN" b="0" i="0">
                    <a:effectLst/>
                    <a:latin typeface="Cambria Math" panose="02040503050406030204" pitchFamily="18" charset="0"/>
                  </a:rPr>
                  <a:t>〖</a:t>
                </a:r>
                <a:r>
                  <a:rPr lang="en-US" altLang="zh-CN" b="0" i="0" dirty="0">
                    <a:effectLst/>
                    <a:latin typeface="-apple-system"/>
                  </a:rPr>
                  <a:t>"(</a:t>
                </a:r>
                <a:r>
                  <a:rPr lang="en-US" altLang="zh-CN" b="0" i="0" dirty="0">
                    <a:effectLst/>
                    <a:latin typeface="Cambria Math" panose="02040503050406030204" pitchFamily="18" charset="0"/>
                  </a:rPr>
                  <a:t>" </a:t>
                </a:r>
                <a:r>
                  <a:rPr lang="en-US" altLang="zh-CN" b="0" i="0" dirty="0">
                    <a:effectLst/>
                    <a:latin typeface="-apple-system"/>
                  </a:rPr>
                  <a:t>"σ</a:t>
                </a:r>
                <a:r>
                  <a:rPr lang="en-US" altLang="zh-CN" b="0" i="0" dirty="0">
                    <a:effectLst/>
                    <a:latin typeface="Cambria Math" panose="02040503050406030204" pitchFamily="18" charset="0"/>
                  </a:rPr>
                  <a:t>" _𝑖^𝑊</a:t>
                </a:r>
                <a:r>
                  <a:rPr lang="en-US" altLang="zh-CN" b="0" i="0" dirty="0">
                    <a:effectLst/>
                    <a:latin typeface="-apple-system"/>
                  </a:rPr>
                  <a:t> ")</a:t>
                </a:r>
                <a:r>
                  <a:rPr lang="en-US" altLang="zh-CN" b="0" i="0">
                    <a:effectLst/>
                    <a:latin typeface="Cambria Math" panose="02040503050406030204" pitchFamily="18" charset="0"/>
                  </a:rPr>
                  <a:t>" 〗^2</a:t>
                </a:r>
                <a:r>
                  <a:rPr lang="zh-CN" altLang="en-US" b="0" i="0" dirty="0">
                    <a:effectLst/>
                    <a:latin typeface="-apple-system"/>
                  </a:rPr>
                  <a:t>是高斯噪声方差</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一个对角矩阵，对角线值为每个</a:t>
                </a:r>
                <a:r>
                  <a:rPr lang="en-US" altLang="zh-CN" sz="1200" b="0" i="0" kern="1200" dirty="0">
                    <a:solidFill>
                      <a:schemeClr val="tx1"/>
                    </a:solidFill>
                    <a:effectLst/>
                    <a:latin typeface="+mn-lt"/>
                    <a:ea typeface="+mn-ea"/>
                    <a:cs typeface="+mn-cs"/>
                  </a:rPr>
                  <a:t>logit</a:t>
                </a:r>
                <a:r>
                  <a:rPr lang="zh-CN" altLang="en-US" sz="1200" b="0" i="0" kern="1200" dirty="0">
                    <a:solidFill>
                      <a:schemeClr val="tx1"/>
                    </a:solidFill>
                    <a:effectLst/>
                    <a:latin typeface="+mn-lt"/>
                    <a:ea typeface="+mn-ea"/>
                    <a:cs typeface="+mn-cs"/>
                  </a:rPr>
                  <a:t>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对数几率：</a:t>
                </a:r>
                <a:r>
                  <a:rPr lang="en-US" altLang="zh-CN" sz="1200" b="0" i="0" kern="1200" dirty="0">
                    <a:solidFill>
                      <a:schemeClr val="tx1"/>
                    </a:solidFill>
                    <a:effectLst/>
                    <a:latin typeface="+mn-lt"/>
                    <a:ea typeface="+mn-ea"/>
                    <a:cs typeface="+mn-cs"/>
                  </a:rPr>
                  <a:t>log(p / (1 - p))])</a:t>
                </a:r>
                <a:r>
                  <a:rPr lang="zh-CN" altLang="en-US" b="0" i="0" dirty="0">
                    <a:effectLst/>
                    <a:latin typeface="-apple-system"/>
                  </a:rPr>
                  <a:t>，作为数据的不确定性处理。</a:t>
                </a:r>
                <a:r>
                  <a:rPr lang="zh-CN" altLang="en-US" sz="1200" b="0" i="0" kern="1200" dirty="0">
                    <a:solidFill>
                      <a:schemeClr val="tx1"/>
                    </a:solidFill>
                    <a:effectLst/>
                    <a:latin typeface="+mn-lt"/>
                    <a:ea typeface="+mn-ea"/>
                    <a:cs typeface="+mn-cs"/>
                  </a:rPr>
                  <a:t>用</a:t>
                </a:r>
                <a:r>
                  <a:rPr lang="en-US" altLang="zh-CN" sz="1200" b="0" i="0" kern="1200" dirty="0">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函数对含噪声的</a:t>
                </a:r>
                <a:r>
                  <a:rPr lang="el-GR" altLang="zh-CN" sz="1200" b="0" i="0" kern="1200" dirty="0">
                    <a:solidFill>
                      <a:schemeClr val="tx1"/>
                    </a:solidFill>
                    <a:effectLst/>
                    <a:latin typeface="Cambria Math" panose="02040503050406030204" pitchFamily="18" charset="0"/>
                    <a:ea typeface="Cambria Math" panose="02040503050406030204" pitchFamily="18" charset="0"/>
                    <a:cs typeface="+mn-cs"/>
                  </a:rPr>
                  <a:t>ϵ</a:t>
                </a:r>
                <a:r>
                  <a:rPr lang="zh-CN" altLang="en-US" sz="1200" b="0" i="0" kern="1200" dirty="0">
                    <a:solidFill>
                      <a:schemeClr val="tx1"/>
                    </a:solidFill>
                    <a:effectLst/>
                    <a:latin typeface="+mn-lt"/>
                    <a:ea typeface="+mn-ea"/>
                    <a:cs typeface="+mn-cs"/>
                  </a:rPr>
                  <a:t>进行压缩，以获得像素</a:t>
                </a:r>
                <a:r>
                  <a:rPr lang="en-US" altLang="zh-CN" sz="1200" b="0" i="0" kern="1200" dirty="0">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的概率向量</a:t>
                </a:r>
                <a:r>
                  <a:rPr lang="en-US" altLang="zh-CN" sz="1200" b="0" i="0" kern="1200" dirty="0">
                    <a:solidFill>
                      <a:schemeClr val="tx1"/>
                    </a:solidFill>
                    <a:effectLst/>
                    <a:latin typeface="Cambria Math" panose="02040503050406030204" pitchFamily="18" charset="0"/>
                    <a:ea typeface="+mn-ea"/>
                    <a:cs typeface="+mn-cs"/>
                  </a:rPr>
                  <a:t>𝑝_𝑖</a:t>
                </a:r>
                <a:r>
                  <a:rPr lang="zh-CN" altLang="en-US" sz="1200" b="0" i="0" kern="1200" dirty="0">
                    <a:solidFill>
                      <a:schemeClr val="tx1"/>
                    </a:solidFill>
                    <a:effectLst/>
                    <a:latin typeface="+mn-lt"/>
                    <a:ea typeface="+mn-ea"/>
                    <a:cs typeface="+mn-cs"/>
                  </a:rPr>
                  <a:t>。损失函数是高斯分布的期望。由于我们不知道真实的分布，所以用蒙特卡罗抽样来近似期望损失。</a:t>
                </a:r>
                <a:endParaRPr lang="en-US" altLang="zh-CN" sz="1200" b="0" i="0" kern="1200" dirty="0">
                  <a:solidFill>
                    <a:schemeClr val="tx1"/>
                  </a:solidFill>
                  <a:effectLst/>
                  <a:latin typeface="+mn-lt"/>
                  <a:ea typeface="+mn-ea"/>
                  <a:cs typeface="+mn-cs"/>
                </a:endParaRPr>
              </a:p>
              <a:p>
                <a:r>
                  <a:rPr lang="zh-CN" altLang="en-US" b="0" i="0" dirty="0">
                    <a:effectLst/>
                    <a:latin typeface="-apple-system"/>
                  </a:rPr>
                  <a:t>其中</a:t>
                </a:r>
                <a:r>
                  <a:rPr lang="en-US" altLang="zh-CN" b="0" i="0" dirty="0">
                    <a:effectLst/>
                    <a:latin typeface="-apple-system"/>
                  </a:rPr>
                  <a:t>t∈{1,2</a:t>
                </a:r>
                <a:r>
                  <a:rPr lang="zh-CN" altLang="en-US" b="0" i="0" dirty="0">
                    <a:effectLst/>
                    <a:latin typeface="-apple-system"/>
                  </a:rPr>
                  <a:t>，</a:t>
                </a:r>
                <a:r>
                  <a:rPr lang="en-US" altLang="zh-CN" b="0" i="0" dirty="0">
                    <a:effectLst/>
                    <a:latin typeface="-apple-system"/>
                  </a:rPr>
                  <a:t>···</a:t>
                </a:r>
                <a:r>
                  <a:rPr lang="zh-CN" altLang="en-US" b="0" i="0" dirty="0">
                    <a:effectLst/>
                    <a:latin typeface="-apple-system"/>
                  </a:rPr>
                  <a:t>，</a:t>
                </a:r>
                <a:r>
                  <a:rPr lang="en-US" altLang="zh-CN" b="0" i="0" dirty="0">
                    <a:effectLst/>
                    <a:latin typeface="-apple-system"/>
                  </a:rPr>
                  <a:t>T}</a:t>
                </a:r>
                <a:r>
                  <a:rPr lang="zh-CN" altLang="en-US" b="0" i="0" dirty="0">
                    <a:effectLst/>
                    <a:latin typeface="-apple-system"/>
                  </a:rPr>
                  <a:t>， </a:t>
                </a:r>
                <a:r>
                  <a:rPr lang="en-US" altLang="zh-CN" b="0" i="0" dirty="0">
                    <a:solidFill>
                      <a:srgbClr val="333639"/>
                    </a:solidFill>
                    <a:effectLst/>
                    <a:latin typeface="-apple-system"/>
                  </a:rPr>
                  <a:t>T </a:t>
                </a:r>
                <a:r>
                  <a:rPr lang="zh-CN" altLang="en-US" b="0" i="0" dirty="0">
                    <a:solidFill>
                      <a:srgbClr val="333639"/>
                    </a:solidFill>
                    <a:effectLst/>
                    <a:latin typeface="-apple-system"/>
                  </a:rPr>
                  <a:t>是蒙特卡罗模拟的迭代次数，表示我们进行了 </a:t>
                </a:r>
                <a:r>
                  <a:rPr lang="en-US" altLang="zh-CN" b="0" i="0" dirty="0">
                    <a:solidFill>
                      <a:srgbClr val="333639"/>
                    </a:solidFill>
                    <a:effectLst/>
                    <a:latin typeface="-apple-system"/>
                  </a:rPr>
                  <a:t>T </a:t>
                </a:r>
                <a:r>
                  <a:rPr lang="zh-CN" altLang="en-US" b="0" i="0" dirty="0">
                    <a:solidFill>
                      <a:srgbClr val="333639"/>
                    </a:solidFill>
                    <a:effectLst/>
                    <a:latin typeface="-apple-system"/>
                  </a:rPr>
                  <a:t>次样本抽样。</a:t>
                </a:r>
                <a:r>
                  <a:rPr lang="en-US" altLang="zh-CN" b="0" i="0" dirty="0">
                    <a:solidFill>
                      <a:srgbClr val="333639"/>
                    </a:solidFill>
                    <a:effectLst/>
                    <a:latin typeface="-apple-system"/>
                  </a:rPr>
                  <a:t>Softmax(ˆ</a:t>
                </a:r>
                <a:r>
                  <a:rPr lang="en-US" altLang="zh-CN" b="0" i="0" dirty="0" err="1">
                    <a:solidFill>
                      <a:srgbClr val="333639"/>
                    </a:solidFill>
                    <a:effectLst/>
                    <a:latin typeface="-apple-system"/>
                  </a:rPr>
                  <a:t>xi,t</a:t>
                </a:r>
                <a:r>
                  <a:rPr lang="en-US" altLang="zh-CN" b="0" i="0" dirty="0">
                    <a:solidFill>
                      <a:srgbClr val="333639"/>
                    </a:solidFill>
                    <a:effectLst/>
                    <a:latin typeface="-apple-system"/>
                  </a:rPr>
                  <a:t>) </a:t>
                </a:r>
                <a:r>
                  <a:rPr lang="zh-CN" altLang="en-US" b="0" i="0" dirty="0">
                    <a:solidFill>
                      <a:srgbClr val="333639"/>
                    </a:solidFill>
                    <a:effectLst/>
                    <a:latin typeface="-apple-system"/>
                  </a:rPr>
                  <a:t>表示对第 </a:t>
                </a:r>
                <a:r>
                  <a:rPr lang="en-US" altLang="zh-CN" b="0" i="0" dirty="0">
                    <a:solidFill>
                      <a:srgbClr val="333639"/>
                    </a:solidFill>
                    <a:effectLst/>
                    <a:latin typeface="-apple-system"/>
                  </a:rPr>
                  <a:t>t </a:t>
                </a:r>
                <a:r>
                  <a:rPr lang="zh-CN" altLang="en-US" b="0" i="0" dirty="0">
                    <a:solidFill>
                      <a:srgbClr val="333639"/>
                    </a:solidFill>
                    <a:effectLst/>
                    <a:latin typeface="-apple-system"/>
                  </a:rPr>
                  <a:t>个样本的预测输出</a:t>
                </a:r>
                <a:r>
                  <a:rPr lang="en-US" altLang="zh-CN" b="0" i="0" dirty="0">
                    <a:solidFill>
                      <a:srgbClr val="333639"/>
                    </a:solidFill>
                    <a:effectLst/>
                    <a:latin typeface="-apple-system"/>
                  </a:rPr>
                  <a:t>,</a:t>
                </a:r>
                <a:r>
                  <a:rPr lang="zh-CN" altLang="en-US" b="0" i="0" dirty="0">
                    <a:solidFill>
                      <a:srgbClr val="333639"/>
                    </a:solidFill>
                    <a:effectLst/>
                    <a:latin typeface="-apple-system"/>
                  </a:rPr>
                  <a:t> </a:t>
                </a:r>
                <a:r>
                  <a:rPr lang="en-US" altLang="zh-CN" b="0" i="0" dirty="0">
                    <a:solidFill>
                      <a:srgbClr val="333639"/>
                    </a:solidFill>
                    <a:effectLst/>
                    <a:latin typeface="-apple-system"/>
                  </a:rPr>
                  <a:t>softmax </a:t>
                </a:r>
                <a:r>
                  <a:rPr lang="zh-CN" altLang="en-US" b="0" i="0" dirty="0">
                    <a:solidFill>
                      <a:srgbClr val="333639"/>
                    </a:solidFill>
                    <a:effectLst/>
                    <a:latin typeface="-apple-system"/>
                  </a:rPr>
                  <a:t>函数用于将模型输出转化为一个概率分布</a:t>
                </a:r>
                <a:endParaRPr lang="en-US" altLang="zh-CN" b="0" i="0" dirty="0">
                  <a:solidFill>
                    <a:srgbClr val="333639"/>
                  </a:solidFill>
                  <a:effectLst/>
                  <a:latin typeface="-apple-system"/>
                </a:endParaRPr>
              </a:p>
              <a:p>
                <a:endParaRPr lang="en-US" altLang="zh-CN" b="0" i="0" dirty="0">
                  <a:solidFill>
                    <a:srgbClr val="333639"/>
                  </a:solidFill>
                  <a:effectLst/>
                  <a:latin typeface="-apple-system"/>
                </a:endParaRPr>
              </a:p>
              <a:p>
                <a:r>
                  <a:rPr lang="zh-CN" altLang="en-US" b="0" i="0" dirty="0">
                    <a:effectLst/>
                    <a:latin typeface="-apple-system"/>
                  </a:rPr>
                  <a:t>其中</a:t>
                </a:r>
                <a:r>
                  <a:rPr lang="en-US" altLang="zh-CN" b="0" i="0" dirty="0">
                    <a:effectLst/>
                    <a:latin typeface="-apple-system"/>
                  </a:rPr>
                  <a:t>qi</a:t>
                </a:r>
                <a:r>
                  <a:rPr lang="zh-CN" altLang="en-US" b="0" i="0" dirty="0">
                    <a:effectLst/>
                    <a:latin typeface="-apple-system"/>
                  </a:rPr>
                  <a:t>为像素</a:t>
                </a:r>
                <a:r>
                  <a:rPr lang="en-US" altLang="zh-CN" b="0" i="0" dirty="0">
                    <a:effectLst/>
                    <a:latin typeface="-apple-system"/>
                  </a:rPr>
                  <a:t>i</a:t>
                </a:r>
                <a:r>
                  <a:rPr lang="zh-CN" altLang="en-US" b="0" i="0" dirty="0">
                    <a:effectLst/>
                    <a:latin typeface="-apple-system"/>
                  </a:rPr>
                  <a:t>的真标签，</a:t>
                </a:r>
                <a:r>
                  <a:rPr lang="en-US" altLang="zh-CN" b="0" i="0" dirty="0">
                    <a:effectLst/>
                    <a:latin typeface="-apple-system"/>
                  </a:rPr>
                  <a:t>Ω</a:t>
                </a:r>
                <a:r>
                  <a:rPr lang="zh-CN" altLang="en-US" b="0" i="0" dirty="0">
                    <a:effectLst/>
                    <a:latin typeface="-apple-system"/>
                  </a:rPr>
                  <a:t>为非忽略像素组成的集合。</a:t>
                </a:r>
                <a:endParaRPr lang="en-US" altLang="zh-CN" b="0" i="0" dirty="0">
                  <a:solidFill>
                    <a:srgbClr val="333639"/>
                  </a:solidFill>
                  <a:effectLst/>
                  <a:latin typeface="-apple-system"/>
                </a:endParaRPr>
              </a:p>
            </p:txBody>
          </p:sp>
        </mc:Fallback>
      </mc:AlternateContent>
      <p:sp>
        <p:nvSpPr>
          <p:cNvPr id="4" name="灯片编号占位符 3"/>
          <p:cNvSpPr>
            <a:spLocks noGrp="1"/>
          </p:cNvSpPr>
          <p:nvPr>
            <p:ph type="sldNum" sz="quarter" idx="5"/>
          </p:nvPr>
        </p:nvSpPr>
        <p:spPr/>
        <p:txBody>
          <a:bodyPr/>
          <a:lstStyle/>
          <a:p>
            <a:fld id="{1FD24666-325C-44BD-8B51-5ECFF9C64E9B}" type="slidenum">
              <a:rPr lang="zh-CN" altLang="en-US" smtClean="0"/>
              <a:t>14</a:t>
            </a:fld>
            <a:endParaRPr lang="zh-CN" altLang="en-US"/>
          </a:p>
        </p:txBody>
      </p:sp>
    </p:spTree>
    <p:extLst>
      <p:ext uri="{BB962C8B-B14F-4D97-AF65-F5344CB8AC3E}">
        <p14:creationId xmlns:p14="http://schemas.microsoft.com/office/powerpoint/2010/main" val="52728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1.</a:t>
            </a:r>
            <a:r>
              <a:rPr lang="zh-CN" altLang="en-US" b="0" i="0" dirty="0">
                <a:effectLst/>
                <a:latin typeface="-apple-system"/>
              </a:rPr>
              <a:t>以每个核点为中心半径为</a:t>
            </a:r>
            <a:r>
              <a:rPr lang="en-US" altLang="zh-CN" b="0" i="0" dirty="0">
                <a:effectLst/>
                <a:latin typeface="-apple-system"/>
              </a:rPr>
              <a:t>10</a:t>
            </a:r>
            <a:r>
              <a:rPr lang="zh-CN" altLang="en-US" b="0" i="0" dirty="0">
                <a:effectLst/>
                <a:latin typeface="-apple-system"/>
              </a:rPr>
              <a:t>的区域内的平均不确定度值，并将其作为该核的不确定度。</a:t>
            </a:r>
            <a:endParaRPr lang="en-US" altLang="zh-CN" b="0" i="0" dirty="0">
              <a:effectLst/>
              <a:latin typeface="-apple-system"/>
            </a:endParaRPr>
          </a:p>
          <a:p>
            <a:r>
              <a:rPr lang="en-US" altLang="zh-CN" b="0" i="0" dirty="0">
                <a:effectLst/>
                <a:latin typeface="-apple-system"/>
              </a:rPr>
              <a:t>mask_selection.py 110-123    126-142</a:t>
            </a:r>
            <a:r>
              <a:rPr lang="zh-CN" altLang="en-US" b="0" i="0" dirty="0">
                <a:effectLst/>
                <a:latin typeface="-apple-system"/>
              </a:rPr>
              <a:t>生成选择的</a:t>
            </a:r>
            <a:r>
              <a:rPr lang="en-US" altLang="zh-CN" b="0" i="0" dirty="0">
                <a:effectLst/>
                <a:latin typeface="-apple-system"/>
              </a:rPr>
              <a:t>mask</a:t>
            </a:r>
            <a:r>
              <a:rPr lang="zh-CN" altLang="en-US" b="0" i="0" dirty="0">
                <a:effectLst/>
                <a:latin typeface="-apple-system"/>
              </a:rPr>
              <a:t>，保存在</a:t>
            </a:r>
            <a:r>
              <a:rPr lang="en-US" altLang="zh-CN" b="0" i="0" dirty="0">
                <a:effectLst/>
                <a:latin typeface="-apple-system"/>
              </a:rPr>
              <a:t>experiments/MO/step1/</a:t>
            </a:r>
            <a:r>
              <a:rPr lang="en-US" altLang="zh-CN" b="0" i="0" dirty="0" err="1">
                <a:effectLst/>
                <a:latin typeface="-apple-system"/>
              </a:rPr>
              <a:t>selected_masks</a:t>
            </a:r>
            <a:endParaRPr lang="en-US" altLang="zh-CN" b="0" i="0" dirty="0">
              <a:effectLst/>
              <a:latin typeface="-apple-system"/>
            </a:endParaRPr>
          </a:p>
          <a:p>
            <a:endParaRPr lang="en-US" altLang="zh-CN" b="0" i="0" dirty="0">
              <a:effectLst/>
              <a:latin typeface="-apple-system"/>
            </a:endParaRPr>
          </a:p>
          <a:p>
            <a:r>
              <a:rPr lang="zh-CN" altLang="en-US" b="0" i="0" dirty="0">
                <a:solidFill>
                  <a:srgbClr val="333639"/>
                </a:solidFill>
                <a:effectLst/>
                <a:latin typeface="-apple-system"/>
              </a:rPr>
              <a:t>掩膜标注，用于在图像中创建像素级别的分割掩膜。它是为了标识图像中感兴趣区域的精确边界而开发的一种技术。人工标注员会对图像中的目标或感兴趣区域进行细致的描绘，通过在目标区域中每个像素上进行标记，创建一个精确的掩膜。</a:t>
            </a:r>
            <a:endParaRPr lang="en-US" altLang="zh-CN" b="0" i="0" dirty="0">
              <a:effectLst/>
              <a:latin typeface="-apple-system"/>
            </a:endParaRPr>
          </a:p>
          <a:p>
            <a:endParaRPr lang="en-US" altLang="zh-CN" b="0" i="0" dirty="0">
              <a:solidFill>
                <a:srgbClr val="333639"/>
              </a:solidFill>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15</a:t>
            </a:fld>
            <a:endParaRPr lang="zh-CN" altLang="en-US"/>
          </a:p>
        </p:txBody>
      </p:sp>
    </p:spTree>
    <p:extLst>
      <p:ext uri="{BB962C8B-B14F-4D97-AF65-F5344CB8AC3E}">
        <p14:creationId xmlns:p14="http://schemas.microsoft.com/office/powerpoint/2010/main" val="1137391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在</a:t>
            </a:r>
            <a:r>
              <a:rPr lang="en-US" altLang="zh-CN" b="0" i="0" dirty="0">
                <a:effectLst/>
                <a:latin typeface="-apple-system"/>
              </a:rPr>
              <a:t>cluster</a:t>
            </a:r>
            <a:r>
              <a:rPr lang="zh-CN" altLang="en-US" b="0" i="0" dirty="0">
                <a:effectLst/>
                <a:latin typeface="-apple-system"/>
              </a:rPr>
              <a:t>标签中，我们将细胞核掩膜复制到相应区域，并在每个掩模周围添加一个</a:t>
            </a:r>
            <a:r>
              <a:rPr lang="en-US" altLang="zh-CN" b="0" i="0" dirty="0">
                <a:effectLst/>
                <a:latin typeface="-apple-system"/>
              </a:rPr>
              <a:t>2</a:t>
            </a:r>
            <a:r>
              <a:rPr lang="zh-CN" altLang="en-US" b="0" i="0" dirty="0">
                <a:effectLst/>
                <a:latin typeface="-apple-system"/>
              </a:rPr>
              <a:t>像素宽度的小膨胀区域作为背景。在</a:t>
            </a:r>
            <a:r>
              <a:rPr lang="en-US" altLang="zh-CN" b="0" i="0" dirty="0">
                <a:effectLst/>
                <a:latin typeface="-apple-system"/>
              </a:rPr>
              <a:t>Voronoi</a:t>
            </a:r>
            <a:r>
              <a:rPr lang="zh-CN" altLang="en-US" b="0" i="0" dirty="0">
                <a:effectLst/>
                <a:latin typeface="-apple-system"/>
              </a:rPr>
              <a:t>标签中，在</a:t>
            </a:r>
            <a:r>
              <a:rPr lang="en-US" altLang="zh-CN" b="0" i="0" dirty="0">
                <a:effectLst/>
                <a:latin typeface="-apple-system"/>
              </a:rPr>
              <a:t>Voronoi</a:t>
            </a:r>
            <a:r>
              <a:rPr lang="zh-CN" altLang="en-US" b="0" i="0" dirty="0">
                <a:effectLst/>
                <a:latin typeface="-apple-system"/>
              </a:rPr>
              <a:t>标签中，我们将这些点替换为相应的掩膜，并将这些</a:t>
            </a:r>
            <a:r>
              <a:rPr lang="en-US" altLang="zh-CN" b="0" i="0" dirty="0">
                <a:effectLst/>
                <a:latin typeface="-apple-system"/>
              </a:rPr>
              <a:t>Voronoi</a:t>
            </a:r>
            <a:r>
              <a:rPr lang="zh-CN" altLang="en-US" b="0" i="0" dirty="0">
                <a:effectLst/>
                <a:latin typeface="-apple-system"/>
              </a:rPr>
              <a:t>单元中的其他像素标记为背景。</a:t>
            </a:r>
            <a:endParaRPr lang="en-US" altLang="zh-CN" b="0" i="0" dirty="0">
              <a:solidFill>
                <a:srgbClr val="333639"/>
              </a:solidFill>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16</a:t>
            </a:fld>
            <a:endParaRPr lang="zh-CN" altLang="en-US"/>
          </a:p>
        </p:txBody>
      </p:sp>
    </p:spTree>
    <p:extLst>
      <p:ext uri="{BB962C8B-B14F-4D97-AF65-F5344CB8AC3E}">
        <p14:creationId xmlns:p14="http://schemas.microsoft.com/office/powerpoint/2010/main" val="831416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a:t>
            </a:r>
            <a:r>
              <a:rPr lang="en-US" altLang="zh-CN" dirty="0"/>
              <a:t>1</a:t>
            </a:r>
            <a:r>
              <a:rPr lang="zh-CN" altLang="en-US" dirty="0"/>
              <a:t>）代码实现在</a:t>
            </a:r>
            <a:r>
              <a:rPr lang="en-US" altLang="zh-CN" dirty="0"/>
              <a:t>prepare_data.py 28-35</a:t>
            </a:r>
            <a:r>
              <a:rPr lang="zh-CN" altLang="en-US" dirty="0"/>
              <a:t>行调用，</a:t>
            </a:r>
            <a:r>
              <a:rPr lang="en-US" altLang="zh-CN" dirty="0"/>
              <a:t>76</a:t>
            </a:r>
            <a:r>
              <a:rPr lang="zh-CN" altLang="en-US" dirty="0"/>
              <a:t>行开始实现。</a:t>
            </a:r>
            <a:r>
              <a:rPr lang="zh-CN" altLang="en-US" b="0" i="0" dirty="0">
                <a:solidFill>
                  <a:srgbClr val="333639"/>
                </a:solidFill>
                <a:effectLst/>
                <a:latin typeface="-apple-system"/>
              </a:rPr>
              <a:t>通过</a:t>
            </a:r>
            <a:r>
              <a:rPr lang="en-US" altLang="zh-CN" dirty="0" err="1"/>
              <a:t>gaussian_filter</a:t>
            </a:r>
            <a:r>
              <a:rPr lang="zh-CN" altLang="en-US" b="0" i="0" dirty="0">
                <a:solidFill>
                  <a:srgbClr val="333639"/>
                </a:solidFill>
                <a:effectLst/>
                <a:latin typeface="-apple-system"/>
              </a:rPr>
              <a:t>函数对标签点图像</a:t>
            </a:r>
            <a:r>
              <a:rPr lang="en-US" altLang="zh-CN" dirty="0"/>
              <a:t>points</a:t>
            </a:r>
            <a:r>
              <a:rPr lang="zh-CN" altLang="en-US" b="0" i="0" dirty="0">
                <a:solidFill>
                  <a:srgbClr val="333639"/>
                </a:solidFill>
                <a:effectLst/>
                <a:latin typeface="-apple-system"/>
              </a:rPr>
              <a:t>进行高斯滤波处理，生成</a:t>
            </a:r>
            <a:r>
              <a:rPr lang="en-US" altLang="zh-CN" dirty="0" err="1"/>
              <a:t>label_detect</a:t>
            </a:r>
            <a:r>
              <a:rPr lang="zh-CN" altLang="en-US" b="0" i="0" dirty="0">
                <a:solidFill>
                  <a:srgbClr val="333639"/>
                </a:solidFill>
                <a:effectLst/>
                <a:latin typeface="-apple-system"/>
              </a:rPr>
              <a:t>图像。</a:t>
            </a:r>
            <a:endParaRPr lang="en-US" altLang="zh-CN" b="0" i="0" dirty="0">
              <a:solidFill>
                <a:srgbClr val="333639"/>
              </a:solidFill>
              <a:effectLst/>
              <a:latin typeface="-apple-system"/>
            </a:endParaRPr>
          </a:p>
          <a:p>
            <a:r>
              <a:rPr lang="zh-CN" altLang="en-US" b="0" i="0" dirty="0">
                <a:solidFill>
                  <a:srgbClr val="333639"/>
                </a:solidFill>
                <a:effectLst/>
                <a:latin typeface="-apple-system"/>
              </a:rPr>
              <a:t>这一步将标签点图像进行高斯模糊处理，使得标签的边界变得模糊，从而形成一个扩展的高斯掩模。</a:t>
            </a:r>
            <a:endParaRPr lang="en-US" altLang="zh-CN" b="0" i="0" dirty="0">
              <a:solidFill>
                <a:srgbClr val="333639"/>
              </a:solidFill>
              <a:effectLst/>
              <a:latin typeface="-apple-system"/>
            </a:endParaRPr>
          </a:p>
          <a:p>
            <a:r>
              <a:rPr lang="zh-CN" altLang="en-US" dirty="0"/>
              <a:t>（</a:t>
            </a:r>
            <a:r>
              <a:rPr lang="en-US" altLang="zh-CN" dirty="0"/>
              <a:t>2</a:t>
            </a:r>
            <a:r>
              <a:rPr lang="zh-CN" altLang="en-US" dirty="0"/>
              <a:t>）均方误差</a:t>
            </a:r>
            <a:r>
              <a:rPr lang="zh-CN" altLang="en-US" b="0" i="0" dirty="0">
                <a:solidFill>
                  <a:srgbClr val="333639"/>
                </a:solidFill>
                <a:effectLst/>
                <a:latin typeface="-apple-system"/>
              </a:rPr>
              <a:t>在</a:t>
            </a:r>
            <a:r>
              <a:rPr lang="en-US" altLang="zh-CN" dirty="0"/>
              <a:t>train.py</a:t>
            </a:r>
            <a:r>
              <a:rPr lang="zh-CN" altLang="en-US" b="0" i="0" dirty="0">
                <a:solidFill>
                  <a:srgbClr val="333639"/>
                </a:solidFill>
                <a:effectLst/>
                <a:latin typeface="-apple-system"/>
              </a:rPr>
              <a:t>中，</a:t>
            </a:r>
            <a:r>
              <a:rPr lang="en-US" altLang="zh-CN" b="0" i="0" dirty="0">
                <a:solidFill>
                  <a:srgbClr val="333639"/>
                </a:solidFill>
                <a:effectLst/>
                <a:latin typeface="-apple-system"/>
              </a:rPr>
              <a:t>128-169</a:t>
            </a:r>
            <a:r>
              <a:rPr lang="zh-CN" altLang="en-US" b="0" i="0" dirty="0">
                <a:solidFill>
                  <a:srgbClr val="333639"/>
                </a:solidFill>
                <a:effectLst/>
                <a:latin typeface="-apple-system"/>
              </a:rPr>
              <a:t>，训练</a:t>
            </a:r>
            <a:r>
              <a:rPr lang="en-US" altLang="zh-CN" b="0" i="0" dirty="0">
                <a:solidFill>
                  <a:srgbClr val="333639"/>
                </a:solidFill>
                <a:effectLst/>
                <a:latin typeface="-apple-system"/>
              </a:rPr>
              <a:t>+</a:t>
            </a:r>
            <a:r>
              <a:rPr lang="zh-CN" altLang="en-US" b="0" i="0" dirty="0">
                <a:solidFill>
                  <a:srgbClr val="333639"/>
                </a:solidFill>
                <a:effectLst/>
                <a:latin typeface="-apple-system"/>
              </a:rPr>
              <a:t>损失项进行优化模型。</a:t>
            </a:r>
            <a:endParaRPr lang="en-US" altLang="zh-CN" b="0" i="0" dirty="0">
              <a:solidFill>
                <a:srgbClr val="333639"/>
              </a:solidFill>
              <a:effectLst/>
              <a:latin typeface="-apple-system"/>
            </a:endParaRPr>
          </a:p>
          <a:p>
            <a:r>
              <a:rPr lang="zh-CN" altLang="en-US" b="0" i="0" dirty="0">
                <a:solidFill>
                  <a:srgbClr val="333639"/>
                </a:solidFill>
                <a:effectLst/>
                <a:latin typeface="-apple-system"/>
              </a:rPr>
              <a:t>这一步根据预测输出和目标数据计算均方误差，然后利用权重图像对损失进行加权求和，得到平均损失。</a:t>
            </a:r>
            <a:endParaRPr lang="en-US" altLang="zh-CN" b="0" i="0" dirty="0">
              <a:solidFill>
                <a:srgbClr val="333639"/>
              </a:solidFill>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17</a:t>
            </a:fld>
            <a:endParaRPr lang="zh-CN" altLang="en-US"/>
          </a:p>
        </p:txBody>
      </p:sp>
    </p:spTree>
    <p:extLst>
      <p:ext uri="{BB962C8B-B14F-4D97-AF65-F5344CB8AC3E}">
        <p14:creationId xmlns:p14="http://schemas.microsoft.com/office/powerpoint/2010/main" val="3671654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639"/>
                </a:solidFill>
                <a:effectLst/>
                <a:latin typeface="-apple-system"/>
              </a:rPr>
              <a:t>B.main.py</a:t>
            </a:r>
            <a:r>
              <a:rPr lang="zh-CN" altLang="en-US" b="0" i="0" dirty="0">
                <a:solidFill>
                  <a:srgbClr val="333639"/>
                </a:solidFill>
                <a:effectLst/>
                <a:latin typeface="-apple-system"/>
              </a:rPr>
              <a:t>的</a:t>
            </a:r>
            <a:r>
              <a:rPr lang="en-US" altLang="zh-CN" b="0" i="0" dirty="0">
                <a:solidFill>
                  <a:srgbClr val="333639"/>
                </a:solidFill>
                <a:effectLst/>
                <a:latin typeface="-apple-system"/>
              </a:rPr>
              <a:t>105-119</a:t>
            </a:r>
            <a:r>
              <a:rPr lang="zh-CN" altLang="en-US" b="0" i="0" dirty="0">
                <a:solidFill>
                  <a:srgbClr val="333639"/>
                </a:solidFill>
                <a:effectLst/>
                <a:latin typeface="-apple-system"/>
              </a:rPr>
              <a:t>中更新背景信息，在</a:t>
            </a:r>
            <a:r>
              <a:rPr lang="en-US" altLang="zh-CN" dirty="0"/>
              <a:t>train.py</a:t>
            </a:r>
            <a:r>
              <a:rPr lang="zh-CN" altLang="en-US" b="0" i="0" dirty="0">
                <a:solidFill>
                  <a:srgbClr val="333639"/>
                </a:solidFill>
                <a:effectLst/>
                <a:latin typeface="-apple-system"/>
              </a:rPr>
              <a:t>中</a:t>
            </a:r>
            <a:r>
              <a:rPr lang="en-US" altLang="zh-CN" b="0" i="0" dirty="0">
                <a:solidFill>
                  <a:srgbClr val="333639"/>
                </a:solidFill>
                <a:effectLst/>
                <a:latin typeface="-apple-system"/>
              </a:rPr>
              <a:t>150</a:t>
            </a:r>
            <a:r>
              <a:rPr lang="zh-CN" altLang="en-US" b="0" i="0" dirty="0">
                <a:solidFill>
                  <a:srgbClr val="333639"/>
                </a:solidFill>
                <a:effectLst/>
                <a:latin typeface="-apple-system"/>
              </a:rPr>
              <a:t>行，</a:t>
            </a:r>
            <a:r>
              <a:rPr lang="zh-CN" altLang="en-US" sz="1800" i="0" dirty="0">
                <a:solidFill>
                  <a:srgbClr val="8C8C8C"/>
                </a:solidFill>
                <a:effectLst/>
                <a:latin typeface="宋体" panose="02010600030101010101" pitchFamily="2" charset="-122"/>
                <a:ea typeface="宋体" panose="02010600030101010101" pitchFamily="2" charset="-122"/>
              </a:rPr>
              <a:t>还需要将背景信息合并到掩码中。</a:t>
            </a:r>
            <a:endParaRPr lang="en-US" altLang="zh-CN" b="0" i="0" dirty="0">
              <a:solidFill>
                <a:srgbClr val="333639"/>
              </a:solidFill>
              <a:effectLst/>
              <a:latin typeface="-apple-system"/>
            </a:endParaRPr>
          </a:p>
          <a:p>
            <a:r>
              <a:rPr lang="zh-CN" altLang="zh-CN" sz="1800" dirty="0">
                <a:effectLst/>
                <a:ea typeface="等线" panose="02010600030101010101" pitchFamily="2" charset="-122"/>
                <a:cs typeface="Times New Roman" panose="02020603050405020304" pitchFamily="18" charset="0"/>
              </a:rPr>
              <a:t>前景核标注</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绿色像素</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背景区域</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黑色像素</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被忽略的像素</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橙色</a:t>
            </a:r>
            <a:r>
              <a:rPr lang="en-US" altLang="zh-CN" sz="1800" dirty="0">
                <a:effectLst/>
                <a:ea typeface="等线" panose="02010600030101010101" pitchFamily="2" charset="-122"/>
                <a:cs typeface="Times New Roman" panose="02020603050405020304" pitchFamily="18" charset="0"/>
              </a:rPr>
              <a:t>)</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在选择背景像素时，根据概率图中的概率值进行选择。具体地，选择概率小于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或大于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的像素作为背景像素。为了避免背景中出现真正的核区域，对于概率大于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的情况，只考虑大于平均核面积的大连通分量。</a:t>
            </a:r>
            <a:endParaRPr lang="en-US" altLang="zh-CN" b="0" i="0" dirty="0">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18</a:t>
            </a:fld>
            <a:endParaRPr lang="zh-CN" altLang="en-US"/>
          </a:p>
        </p:txBody>
      </p:sp>
    </p:spTree>
    <p:extLst>
      <p:ext uri="{BB962C8B-B14F-4D97-AF65-F5344CB8AC3E}">
        <p14:creationId xmlns:p14="http://schemas.microsoft.com/office/powerpoint/2010/main" val="2260754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apple-system"/>
              </a:rPr>
              <a:t>Prepare_data.py 107-161</a:t>
            </a:r>
            <a:r>
              <a:rPr lang="zh-CN" altLang="en-US" b="0" i="0" dirty="0">
                <a:effectLst/>
                <a:latin typeface="-apple-system"/>
              </a:rPr>
              <a:t>行</a:t>
            </a:r>
            <a:r>
              <a:rPr lang="en-US" altLang="zh-CN" b="0" i="0" dirty="0">
                <a:effectLst/>
                <a:latin typeface="-apple-system"/>
              </a:rPr>
              <a:t>Voronoi</a:t>
            </a:r>
            <a:r>
              <a:rPr lang="zh-CN" altLang="en-US" b="0" i="0" dirty="0">
                <a:effectLst/>
                <a:latin typeface="-apple-system"/>
              </a:rPr>
              <a:t>图是根据平面到一组点的距离将平面划分为凸多边形，</a:t>
            </a:r>
            <a:r>
              <a:rPr lang="zh-CN" altLang="en-US" b="0" i="0" dirty="0">
                <a:solidFill>
                  <a:srgbClr val="333639"/>
                </a:solidFill>
                <a:effectLst/>
                <a:latin typeface="-apple-system"/>
              </a:rPr>
              <a:t>根据点标签获取点的坐标，然后根据这些点的坐标计算</a:t>
            </a:r>
            <a:r>
              <a:rPr lang="en-US" altLang="zh-CN" b="0" i="0" dirty="0">
                <a:solidFill>
                  <a:srgbClr val="333639"/>
                </a:solidFill>
                <a:effectLst/>
                <a:latin typeface="-apple-system"/>
              </a:rPr>
              <a:t>Voronoi</a:t>
            </a:r>
            <a:r>
              <a:rPr lang="zh-CN" altLang="en-US" b="0" i="0" dirty="0">
                <a:solidFill>
                  <a:srgbClr val="333639"/>
                </a:solidFill>
                <a:effectLst/>
                <a:latin typeface="-apple-system"/>
              </a:rPr>
              <a:t>图，最后根据</a:t>
            </a:r>
            <a:r>
              <a:rPr lang="en-US" altLang="zh-CN" b="0" i="0" dirty="0">
                <a:solidFill>
                  <a:srgbClr val="333639"/>
                </a:solidFill>
                <a:effectLst/>
                <a:latin typeface="-apple-system"/>
              </a:rPr>
              <a:t>Voronoi</a:t>
            </a:r>
            <a:r>
              <a:rPr lang="zh-CN" altLang="en-US" b="0" i="0" dirty="0">
                <a:solidFill>
                  <a:srgbClr val="333639"/>
                </a:solidFill>
                <a:effectLst/>
                <a:latin typeface="-apple-system"/>
              </a:rPr>
              <a:t>图生成每个区域的掩码，并将边缘掩码与点标签进行融合生成最终的</a:t>
            </a:r>
            <a:r>
              <a:rPr lang="en-US" altLang="zh-CN" b="0" i="0" dirty="0">
                <a:solidFill>
                  <a:srgbClr val="333639"/>
                </a:solidFill>
                <a:effectLst/>
                <a:latin typeface="-apple-system"/>
              </a:rPr>
              <a:t>Voronoi</a:t>
            </a:r>
            <a:r>
              <a:rPr lang="zh-CN" altLang="en-US" b="0" i="0" dirty="0">
                <a:solidFill>
                  <a:srgbClr val="333639"/>
                </a:solidFill>
                <a:effectLst/>
                <a:latin typeface="-apple-system"/>
              </a:rPr>
              <a:t>标签。</a:t>
            </a:r>
            <a:endParaRPr lang="en-US" altLang="zh-CN" b="0" i="0" dirty="0">
              <a:solidFill>
                <a:srgbClr val="333639"/>
              </a:solidFill>
              <a:effectLst/>
              <a:latin typeface="-apple-system"/>
            </a:endParaRPr>
          </a:p>
          <a:p>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19</a:t>
            </a:fld>
            <a:endParaRPr lang="zh-CN" altLang="en-US"/>
          </a:p>
        </p:txBody>
      </p:sp>
    </p:spTree>
    <p:extLst>
      <p:ext uri="{BB962C8B-B14F-4D97-AF65-F5344CB8AC3E}">
        <p14:creationId xmlns:p14="http://schemas.microsoft.com/office/powerpoint/2010/main" val="88833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2</a:t>
            </a:fld>
            <a:endParaRPr lang="zh-CN" altLang="en-US"/>
          </a:p>
        </p:txBody>
      </p:sp>
    </p:spTree>
    <p:extLst>
      <p:ext uri="{BB962C8B-B14F-4D97-AF65-F5344CB8AC3E}">
        <p14:creationId xmlns:p14="http://schemas.microsoft.com/office/powerpoint/2010/main" val="542487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Prepare_data.py 164-243</a:t>
            </a:r>
            <a:r>
              <a:rPr lang="zh-CN" altLang="en-US" b="0" i="0" dirty="0">
                <a:effectLst/>
                <a:latin typeface="-apple-system"/>
              </a:rPr>
              <a:t>行</a:t>
            </a:r>
            <a:endParaRPr lang="en-US" altLang="zh-CN" sz="1200"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639"/>
                </a:solidFill>
                <a:effectLst/>
                <a:latin typeface="-apple-system"/>
              </a:rPr>
              <a:t>k-means</a:t>
            </a:r>
            <a:r>
              <a:rPr lang="zh-CN" altLang="en-US" b="0" i="0" dirty="0">
                <a:solidFill>
                  <a:srgbClr val="333639"/>
                </a:solidFill>
                <a:effectLst/>
                <a:latin typeface="-apple-system"/>
              </a:rPr>
              <a:t>聚类过程用于将细胞图像进行初步分割和分类，然后通过结合</a:t>
            </a:r>
            <a:r>
              <a:rPr lang="en-US" altLang="zh-CN" b="0" i="0" dirty="0">
                <a:solidFill>
                  <a:srgbClr val="333639"/>
                </a:solidFill>
                <a:effectLst/>
                <a:latin typeface="-apple-system"/>
              </a:rPr>
              <a:t>Voronoi</a:t>
            </a:r>
            <a:r>
              <a:rPr lang="zh-CN" altLang="en-US" b="0" i="0" dirty="0">
                <a:solidFill>
                  <a:srgbClr val="333639"/>
                </a:solidFill>
                <a:effectLst/>
                <a:latin typeface="-apple-system"/>
              </a:rPr>
              <a:t>标签进行优化（针对每个细胞区域，在初始细胞核区域上进行形态学膨胀和侵蚀操作，去除细胞核的孔洞并平滑边界，得到优化后的细胞核区域），进一步改善细胞核的分割效果。</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20</a:t>
            </a:fld>
            <a:endParaRPr lang="zh-CN" altLang="en-US"/>
          </a:p>
        </p:txBody>
      </p:sp>
    </p:spTree>
    <p:extLst>
      <p:ext uri="{BB962C8B-B14F-4D97-AF65-F5344CB8AC3E}">
        <p14:creationId xmlns:p14="http://schemas.microsoft.com/office/powerpoint/2010/main" val="1480662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一旦我们有了这两种类型的像素级标签，我们就能够训练一个深度卷积神经网络用于核分割。</a:t>
            </a:r>
            <a:endParaRPr lang="en-US" altLang="zh-CN" b="0" i="0" dirty="0">
              <a:effectLst/>
              <a:latin typeface="-apple-system"/>
            </a:endParaRPr>
          </a:p>
          <a:p>
            <a:r>
              <a:rPr lang="en-US" altLang="zh-CN" b="0" i="0" dirty="0">
                <a:effectLst/>
                <a:latin typeface="-apple-system"/>
              </a:rPr>
              <a:t>y</a:t>
            </a:r>
            <a:r>
              <a:rPr lang="zh-CN" altLang="en-US" b="0" i="0" dirty="0">
                <a:effectLst/>
                <a:latin typeface="-apple-system"/>
              </a:rPr>
              <a:t>为概率映射，</a:t>
            </a:r>
            <a:r>
              <a:rPr lang="en-US" altLang="zh-CN" b="0" i="0" dirty="0">
                <a:effectLst/>
                <a:latin typeface="-apple-system"/>
              </a:rPr>
              <a:t>t</a:t>
            </a:r>
            <a:r>
              <a:rPr lang="zh-CN" altLang="en-US" b="0" i="0" dirty="0">
                <a:effectLst/>
                <a:latin typeface="-apple-system"/>
              </a:rPr>
              <a:t>为集群标签或</a:t>
            </a:r>
            <a:r>
              <a:rPr lang="en-US" altLang="zh-CN" b="0" i="0" dirty="0">
                <a:effectLst/>
                <a:latin typeface="-apple-system"/>
              </a:rPr>
              <a:t>Voronoi</a:t>
            </a:r>
            <a:r>
              <a:rPr lang="zh-CN" altLang="en-US" b="0" i="0" dirty="0">
                <a:effectLst/>
                <a:latin typeface="-apple-system"/>
              </a:rPr>
              <a:t>标签，</a:t>
            </a:r>
            <a:r>
              <a:rPr lang="en-US" altLang="zh-CN" b="0" i="0" dirty="0">
                <a:effectLst/>
                <a:latin typeface="-apple-system"/>
              </a:rPr>
              <a:t>Ω</a:t>
            </a:r>
            <a:r>
              <a:rPr lang="zh-CN" altLang="en-US" b="0" i="0" dirty="0">
                <a:effectLst/>
                <a:latin typeface="-apple-system"/>
              </a:rPr>
              <a:t>为非忽略像素的集合。</a:t>
            </a:r>
            <a:endParaRPr lang="en-US" altLang="zh-CN" b="0" i="0" dirty="0">
              <a:effectLst/>
              <a:latin typeface="-apple-system"/>
            </a:endParaRPr>
          </a:p>
          <a:p>
            <a:endParaRPr lang="en-US" altLang="zh-CN" b="0" i="0" dirty="0">
              <a:effectLst/>
              <a:latin typeface="-apple-system"/>
            </a:endParaRPr>
          </a:p>
          <a:p>
            <a:r>
              <a:rPr lang="en-US" altLang="zh-CN" b="0" i="0" dirty="0">
                <a:effectLst/>
                <a:latin typeface="-apple-system"/>
              </a:rPr>
              <a:t>Train.py 167-170</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21</a:t>
            </a:fld>
            <a:endParaRPr lang="zh-CN" altLang="en-US"/>
          </a:p>
        </p:txBody>
      </p:sp>
    </p:spTree>
    <p:extLst>
      <p:ext uri="{BB962C8B-B14F-4D97-AF65-F5344CB8AC3E}">
        <p14:creationId xmlns:p14="http://schemas.microsoft.com/office/powerpoint/2010/main" val="3714322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使用这两种标签训练的模型能够准确预测单个核的掩膜。为了进一步提高性能，我们细化了</a:t>
            </a:r>
            <a:r>
              <a:rPr lang="en-US" altLang="zh-CN" b="0" i="0" dirty="0">
                <a:effectLst/>
                <a:latin typeface="-apple-system"/>
              </a:rPr>
              <a:t>CRF</a:t>
            </a:r>
            <a:r>
              <a:rPr lang="zh-CN" altLang="en-US" b="0" i="0" dirty="0">
                <a:effectLst/>
                <a:latin typeface="-apple-system"/>
              </a:rPr>
              <a:t>损失密集的核边界。</a:t>
            </a:r>
            <a:endParaRPr lang="en-US" altLang="zh-CN" b="0" i="0" dirty="0">
              <a:effectLst/>
              <a:latin typeface="-apple-system"/>
            </a:endParaRPr>
          </a:p>
          <a:p>
            <a:r>
              <a:rPr lang="zh-CN" altLang="en-US" b="0" i="0" dirty="0">
                <a:effectLst/>
                <a:latin typeface="-apple-system"/>
              </a:rPr>
              <a:t>在推理过程中不计算损失函数，因此不会在训练后引入额外的计算成本。</a:t>
            </a:r>
            <a:endParaRPr lang="en-US" altLang="zh-CN" b="0" i="0" dirty="0">
              <a:effectLst/>
              <a:latin typeface="-apple-system"/>
            </a:endParaRPr>
          </a:p>
          <a:p>
            <a:r>
              <a:rPr lang="zh-CN" altLang="en-US" b="0" i="0" dirty="0">
                <a:effectLst/>
                <a:latin typeface="-apple-system"/>
                <a:sym typeface="Wingdings" panose="05000000000000000000" pitchFamily="2" charset="2"/>
              </a:rPr>
              <a:t>计算</a:t>
            </a:r>
            <a:r>
              <a:rPr lang="en-US" altLang="zh-CN" b="0" i="0" dirty="0" err="1">
                <a:effectLst/>
                <a:latin typeface="-apple-system"/>
                <a:sym typeface="Wingdings" panose="05000000000000000000" pitchFamily="2" charset="2"/>
              </a:rPr>
              <a:t>crf</a:t>
            </a:r>
            <a:r>
              <a:rPr lang="en-US" altLang="zh-CN" b="0" i="0" dirty="0">
                <a:effectLst/>
                <a:latin typeface="-apple-system"/>
                <a:sym typeface="Wingdings" panose="05000000000000000000" pitchFamily="2" charset="2"/>
              </a:rPr>
              <a:t> loss 180</a:t>
            </a:r>
            <a:r>
              <a:rPr lang="zh-CN" altLang="en-US" b="0" i="0" dirty="0">
                <a:effectLst/>
                <a:latin typeface="-apple-system"/>
                <a:sym typeface="Wingdings" panose="05000000000000000000" pitchFamily="2" charset="2"/>
              </a:rPr>
              <a:t>行</a:t>
            </a:r>
            <a:endParaRPr lang="en-US" altLang="zh-CN" b="0" i="0" dirty="0">
              <a:effectLst/>
              <a:latin typeface="-apple-system"/>
              <a:sym typeface="Wingdings" panose="05000000000000000000" pitchFamily="2" charset="2"/>
            </a:endParaRPr>
          </a:p>
          <a:p>
            <a:r>
              <a:rPr lang="zh-CN" altLang="en-US" b="0" i="0" dirty="0">
                <a:effectLst/>
                <a:latin typeface="-apple-system"/>
                <a:sym typeface="Wingdings" panose="05000000000000000000" pitchFamily="2" charset="2"/>
              </a:rPr>
              <a:t>计算总损失（</a:t>
            </a:r>
            <a:r>
              <a:rPr lang="en-US" altLang="zh-CN" b="0" i="0" dirty="0">
                <a:effectLst/>
                <a:latin typeface="-apple-system"/>
                <a:sym typeface="Wingdings" panose="05000000000000000000" pitchFamily="2" charset="2"/>
              </a:rPr>
              <a:t>10</a:t>
            </a:r>
            <a:r>
              <a:rPr lang="zh-CN" altLang="en-US" b="0" i="0" dirty="0">
                <a:effectLst/>
                <a:latin typeface="-apple-system"/>
                <a:sym typeface="Wingdings" panose="05000000000000000000" pitchFamily="2" charset="2"/>
              </a:rPr>
              <a:t>）</a:t>
            </a:r>
            <a:r>
              <a:rPr lang="en-US" altLang="zh-CN" b="0" i="0" dirty="0">
                <a:effectLst/>
                <a:latin typeface="-apple-system"/>
                <a:sym typeface="Wingdings" panose="05000000000000000000" pitchFamily="2" charset="2"/>
              </a:rPr>
              <a:t>182</a:t>
            </a:r>
            <a:r>
              <a:rPr lang="zh-CN" altLang="en-US" b="0" i="0" dirty="0">
                <a:effectLst/>
                <a:latin typeface="-apple-system"/>
                <a:sym typeface="Wingdings" panose="05000000000000000000" pitchFamily="2" charset="2"/>
              </a:rPr>
              <a:t>行</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22</a:t>
            </a:fld>
            <a:endParaRPr lang="zh-CN" altLang="en-US"/>
          </a:p>
        </p:txBody>
      </p:sp>
    </p:spTree>
    <p:extLst>
      <p:ext uri="{BB962C8B-B14F-4D97-AF65-F5344CB8AC3E}">
        <p14:creationId xmlns:p14="http://schemas.microsoft.com/office/powerpoint/2010/main" val="1657042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23</a:t>
            </a:fld>
            <a:endParaRPr lang="zh-CN" altLang="en-US"/>
          </a:p>
        </p:txBody>
      </p:sp>
    </p:spTree>
    <p:extLst>
      <p:ext uri="{BB962C8B-B14F-4D97-AF65-F5344CB8AC3E}">
        <p14:creationId xmlns:p14="http://schemas.microsoft.com/office/powerpoint/2010/main" val="243619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dirty="0">
                <a:effectLst/>
                <a:latin typeface="-apple-system"/>
              </a:rPr>
              <a:t>MO</a:t>
            </a:r>
            <a:r>
              <a:rPr lang="zh-CN" altLang="en-US" sz="1200" b="0" i="0" dirty="0">
                <a:effectLst/>
                <a:latin typeface="-apple-system"/>
              </a:rPr>
              <a:t>该数据集是</a:t>
            </a:r>
            <a:r>
              <a:rPr lang="en-US" altLang="zh-CN" sz="1200" b="0" i="0" dirty="0">
                <a:effectLst/>
                <a:latin typeface="-apple-system"/>
              </a:rPr>
              <a:t>Kumar et al.</a:t>
            </a:r>
            <a:r>
              <a:rPr lang="zh-CN" altLang="en-US" sz="1200" b="0" i="0" dirty="0">
                <a:effectLst/>
                <a:latin typeface="-apple-system"/>
              </a:rPr>
              <a:t>发布的公共数据集，包含</a:t>
            </a:r>
            <a:r>
              <a:rPr lang="en-US" altLang="zh-CN" sz="1200" b="0" i="0" dirty="0">
                <a:effectLst/>
                <a:latin typeface="-apple-system"/>
              </a:rPr>
              <a:t>30</a:t>
            </a:r>
            <a:r>
              <a:rPr lang="zh-CN" altLang="en-US" sz="1200" b="0" i="0" dirty="0">
                <a:effectLst/>
                <a:latin typeface="-apple-system"/>
              </a:rPr>
              <a:t>张大小为</a:t>
            </a:r>
            <a:r>
              <a:rPr lang="en-US" altLang="zh-CN" sz="1200" b="0" i="0" dirty="0">
                <a:effectLst/>
                <a:latin typeface="-apple-system"/>
              </a:rPr>
              <a:t>1000×1000</a:t>
            </a:r>
            <a:r>
              <a:rPr lang="zh-CN" altLang="en-US" sz="1200" b="0" i="0" dirty="0">
                <a:effectLst/>
                <a:latin typeface="-apple-system"/>
              </a:rPr>
              <a:t>的图像，这些图像来自多个医院，包括七个器官的不同核外观。</a:t>
            </a:r>
            <a:endParaRPr lang="en-US" altLang="zh-CN" sz="1200" b="0" i="0" dirty="0">
              <a:effectLst/>
              <a:latin typeface="-apple-system"/>
            </a:endParaRPr>
          </a:p>
          <a:p>
            <a:r>
              <a:rPr lang="en-US" altLang="zh-CN" b="0" i="0" dirty="0">
                <a:solidFill>
                  <a:srgbClr val="333639"/>
                </a:solidFill>
                <a:effectLst/>
                <a:latin typeface="-apple-system"/>
              </a:rPr>
              <a:t>Adam</a:t>
            </a:r>
            <a:r>
              <a:rPr lang="zh-CN" altLang="en-US" b="0" i="0" dirty="0">
                <a:solidFill>
                  <a:srgbClr val="333639"/>
                </a:solidFill>
                <a:effectLst/>
                <a:latin typeface="-apple-system"/>
              </a:rPr>
              <a:t>优化器能够更快地收敛和适应不同的学习率。</a:t>
            </a:r>
            <a:endParaRPr lang="en-US" altLang="zh-CN" sz="1200" b="0" i="0" dirty="0">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24</a:t>
            </a:fld>
            <a:endParaRPr lang="zh-CN" altLang="en-US"/>
          </a:p>
        </p:txBody>
      </p:sp>
    </p:spTree>
    <p:extLst>
      <p:ext uri="{BB962C8B-B14F-4D97-AF65-F5344CB8AC3E}">
        <p14:creationId xmlns:p14="http://schemas.microsoft.com/office/powerpoint/2010/main" val="3627591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我们的方法</a:t>
            </a:r>
            <a:r>
              <a:rPr lang="en-US" altLang="zh-CN" b="0" i="0" dirty="0">
                <a:effectLst/>
                <a:latin typeface="-apple-system"/>
              </a:rPr>
              <a:t>(un)</a:t>
            </a:r>
            <a:r>
              <a:rPr lang="zh-CN" altLang="en-US" b="0" i="0" dirty="0">
                <a:effectLst/>
                <a:latin typeface="-apple-system"/>
              </a:rPr>
              <a:t>与使用全掩码标签训练、点注释方法</a:t>
            </a:r>
            <a:r>
              <a:rPr lang="en-US" altLang="zh-CN" b="0" i="0" dirty="0">
                <a:effectLst/>
                <a:latin typeface="-apple-system"/>
              </a:rPr>
              <a:t>[10]</a:t>
            </a:r>
            <a:r>
              <a:rPr lang="zh-CN" altLang="en-US" b="0" i="0" dirty="0">
                <a:effectLst/>
                <a:latin typeface="-apple-system"/>
              </a:rPr>
              <a:t>、最先进的完全监督方法</a:t>
            </a:r>
            <a:r>
              <a:rPr lang="en-US" altLang="zh-CN" b="0" i="0" dirty="0">
                <a:effectLst/>
                <a:latin typeface="-apple-system"/>
              </a:rPr>
              <a:t>[2,3,4]</a:t>
            </a:r>
            <a:r>
              <a:rPr lang="zh-CN" altLang="en-US" b="0" i="0" dirty="0">
                <a:effectLst/>
                <a:latin typeface="-apple-system"/>
              </a:rPr>
              <a:t>以及使用全掩码标签训练的相同网络进行比较。</a:t>
            </a:r>
            <a:endParaRPr lang="en-US" altLang="zh-CN" b="0" i="0" dirty="0">
              <a:effectLst/>
              <a:latin typeface="-apple-system"/>
            </a:endParaRPr>
          </a:p>
          <a:p>
            <a:r>
              <a:rPr lang="zh-CN" altLang="en-US" b="0" i="0" dirty="0">
                <a:effectLst/>
                <a:latin typeface="-apple-system"/>
              </a:rPr>
              <a:t>仅使用点标注的基线方法</a:t>
            </a:r>
            <a:r>
              <a:rPr lang="en-US" altLang="zh-CN" b="0" i="0" dirty="0">
                <a:effectLst/>
                <a:latin typeface="-apple-system"/>
              </a:rPr>
              <a:t>(points, points w/CRF)</a:t>
            </a:r>
            <a:r>
              <a:rPr lang="zh-CN" altLang="en-US" b="0" i="0" dirty="0">
                <a:effectLst/>
                <a:latin typeface="-apple-system"/>
              </a:rPr>
              <a:t>相比，使用混合标注</a:t>
            </a:r>
            <a:r>
              <a:rPr lang="en-US" altLang="zh-CN" b="0" i="0" dirty="0">
                <a:effectLst/>
                <a:latin typeface="-apple-system"/>
              </a:rPr>
              <a:t>(mixed (un))</a:t>
            </a:r>
            <a:r>
              <a:rPr lang="zh-CN" altLang="en-US" b="0" i="0" dirty="0">
                <a:effectLst/>
                <a:latin typeface="-apple-system"/>
              </a:rPr>
              <a:t>的方法性能更好。原因：</a:t>
            </a:r>
            <a:r>
              <a:rPr lang="en-US" altLang="zh-CN" b="0" i="0" dirty="0">
                <a:effectLst/>
                <a:latin typeface="-apple-system"/>
              </a:rPr>
              <a:t>1</a:t>
            </a:r>
            <a:r>
              <a:rPr lang="zh-CN" altLang="en-US" b="0" i="0" dirty="0">
                <a:effectLst/>
                <a:latin typeface="-apple-system"/>
              </a:rPr>
              <a:t>）掩膜引入了关于原子核的额外形状信息。这就是为什么使用随机选择的细胞核</a:t>
            </a:r>
            <a:r>
              <a:rPr lang="en-US" altLang="zh-CN" b="0" i="0" dirty="0">
                <a:effectLst/>
                <a:latin typeface="-apple-system"/>
              </a:rPr>
              <a:t>(</a:t>
            </a:r>
            <a:r>
              <a:rPr lang="zh-CN" altLang="en-US" b="0" i="0" dirty="0">
                <a:effectLst/>
                <a:latin typeface="-apple-system"/>
              </a:rPr>
              <a:t>混合</a:t>
            </a:r>
            <a:r>
              <a:rPr lang="en-US" altLang="zh-CN" b="0" i="0" dirty="0">
                <a:effectLst/>
                <a:latin typeface="-apple-system"/>
              </a:rPr>
              <a:t>(rand))</a:t>
            </a:r>
            <a:r>
              <a:rPr lang="zh-CN" altLang="en-US" b="0" i="0" dirty="0">
                <a:effectLst/>
                <a:latin typeface="-apple-system"/>
              </a:rPr>
              <a:t>的掩膜的结果也优于基线。</a:t>
            </a:r>
            <a:r>
              <a:rPr lang="en-US" altLang="zh-CN" b="0" i="0" dirty="0">
                <a:effectLst/>
                <a:latin typeface="-apple-system"/>
              </a:rPr>
              <a:t>2</a:t>
            </a:r>
            <a:r>
              <a:rPr lang="zh-CN" altLang="en-US" b="0" i="0" dirty="0">
                <a:effectLst/>
                <a:latin typeface="-apple-system"/>
              </a:rPr>
              <a:t>）不确定性有助于选取具有代表性的核，其准确性优于随机选择，尤其是对于颜色不均匀的核</a:t>
            </a:r>
            <a:r>
              <a:rPr lang="en-US" altLang="zh-CN" b="0" i="0" dirty="0">
                <a:effectLst/>
                <a:latin typeface="-apple-system"/>
              </a:rPr>
              <a:t>(</a:t>
            </a:r>
            <a:r>
              <a:rPr lang="zh-CN" altLang="en-US" b="0" i="0" dirty="0">
                <a:effectLst/>
                <a:latin typeface="-apple-system"/>
              </a:rPr>
              <a:t>见图</a:t>
            </a:r>
            <a:r>
              <a:rPr lang="en-US" altLang="zh-CN" b="0" i="0" dirty="0">
                <a:effectLst/>
                <a:latin typeface="-apple-system"/>
              </a:rPr>
              <a:t>3)</a:t>
            </a:r>
            <a:r>
              <a:rPr lang="zh-CN" altLang="en-US" b="0" i="0" dirty="0">
                <a:effectLst/>
                <a:latin typeface="-apple-system"/>
              </a:rPr>
              <a:t>。</a:t>
            </a:r>
            <a:endParaRPr lang="en-US" altLang="zh-CN" b="0" i="0" dirty="0">
              <a:effectLst/>
              <a:latin typeface="-apple-system"/>
            </a:endParaRPr>
          </a:p>
          <a:p>
            <a:r>
              <a:rPr lang="zh-CN" altLang="en-US" b="0" i="0" dirty="0">
                <a:effectLst/>
                <a:latin typeface="-apple-system"/>
              </a:rPr>
              <a:t>此外，我们的方法不依赖</a:t>
            </a:r>
            <a:r>
              <a:rPr lang="en-US" altLang="zh-CN" b="0" i="0" dirty="0">
                <a:effectLst/>
                <a:latin typeface="-apple-system"/>
              </a:rPr>
              <a:t>CRF</a:t>
            </a:r>
            <a:r>
              <a:rPr lang="zh-CN" altLang="en-US" b="0" i="0" dirty="0">
                <a:effectLst/>
                <a:latin typeface="-apple-system"/>
              </a:rPr>
              <a:t>损失，因为新加入的核的形状信息有助于训练。这比在</a:t>
            </a:r>
            <a:r>
              <a:rPr lang="en-US" altLang="zh-CN" b="0" i="0" dirty="0">
                <a:effectLst/>
                <a:latin typeface="-apple-system"/>
              </a:rPr>
              <a:t>CRF</a:t>
            </a:r>
            <a:r>
              <a:rPr lang="zh-CN" altLang="en-US" b="0" i="0" dirty="0">
                <a:effectLst/>
                <a:latin typeface="-apple-system"/>
              </a:rPr>
              <a:t>损耗中寻找合适的参数更方便。</a:t>
            </a:r>
            <a:endParaRPr lang="en-US" altLang="zh-CN" b="0" i="0" dirty="0">
              <a:effectLst/>
              <a:latin typeface="-apple-system"/>
            </a:endParaRPr>
          </a:p>
          <a:p>
            <a:endParaRPr lang="en-US" altLang="zh-CN" b="0" i="0" dirty="0">
              <a:effectLst/>
              <a:latin typeface="-apple-system"/>
            </a:endParaRPr>
          </a:p>
          <a:p>
            <a:r>
              <a:rPr lang="zh-CN" altLang="en-US" b="0" i="0" dirty="0">
                <a:effectLst/>
                <a:latin typeface="-apple-system"/>
              </a:rPr>
              <a:t>引入</a:t>
            </a:r>
            <a:r>
              <a:rPr lang="en-US" altLang="zh-CN" b="0" i="0" dirty="0">
                <a:effectLst/>
                <a:latin typeface="-apple-system"/>
              </a:rPr>
              <a:t>5%</a:t>
            </a:r>
            <a:r>
              <a:rPr lang="zh-CN" altLang="en-US" b="0" i="0" dirty="0">
                <a:effectLst/>
                <a:latin typeface="-apple-system"/>
              </a:rPr>
              <a:t>的掩膜不足以覆盖所有核的形状信息，导致在极端困难的情况下出现次优解。如果训练集中没有足够的相似核的掩膜，使用弱监督的方法无法准确地捕捉到这些核的形状。如何在弱监督设置下有效地处理这个问题仍然是一个问题。</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25</a:t>
            </a:fld>
            <a:endParaRPr lang="zh-CN" altLang="en-US"/>
          </a:p>
        </p:txBody>
      </p:sp>
    </p:spTree>
    <p:extLst>
      <p:ext uri="{BB962C8B-B14F-4D97-AF65-F5344CB8AC3E}">
        <p14:creationId xmlns:p14="http://schemas.microsoft.com/office/powerpoint/2010/main" val="3065257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核位于以</a:t>
            </a:r>
            <a:r>
              <a:rPr lang="en-US" altLang="zh-CN" b="0" i="0" dirty="0">
                <a:effectLst/>
                <a:latin typeface="-apple-system"/>
              </a:rPr>
              <a:t>r</a:t>
            </a:r>
            <a:r>
              <a:rPr lang="zh-CN" altLang="en-US" b="0" i="0" dirty="0">
                <a:effectLst/>
                <a:latin typeface="-apple-system"/>
              </a:rPr>
              <a:t>像素半径的核质心为中心的圆内，则为真阳性，否则为假阳性。没有相应检测的真值点为假阴性。</a:t>
            </a:r>
            <a:endParaRPr lang="en-US" altLang="zh-CN" b="0" i="0" dirty="0">
              <a:effectLst/>
              <a:latin typeface="-apple-system"/>
            </a:endParaRPr>
          </a:p>
          <a:p>
            <a:r>
              <a:rPr lang="zh-CN" altLang="en-US" b="0" i="0" dirty="0">
                <a:effectLst/>
                <a:latin typeface="-apple-system"/>
              </a:rPr>
              <a:t>在推理过程中，自训练第</a:t>
            </a:r>
            <a:r>
              <a:rPr lang="en-US" altLang="zh-CN" b="0" i="0" dirty="0">
                <a:effectLst/>
                <a:latin typeface="-apple-system"/>
              </a:rPr>
              <a:t>3</a:t>
            </a:r>
            <a:r>
              <a:rPr lang="zh-CN" altLang="en-US" b="0" i="0" dirty="0">
                <a:effectLst/>
                <a:latin typeface="-apple-system"/>
              </a:rPr>
              <a:t>轮的模型被用来评估测试数据，因为它已经收敛了。</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26</a:t>
            </a:fld>
            <a:endParaRPr lang="zh-CN" altLang="en-US"/>
          </a:p>
        </p:txBody>
      </p:sp>
    </p:spTree>
    <p:extLst>
      <p:ext uri="{BB962C8B-B14F-4D97-AF65-F5344CB8AC3E}">
        <p14:creationId xmlns:p14="http://schemas.microsoft.com/office/powerpoint/2010/main" val="3259601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rPr>
              <a:t>•Full:</a:t>
            </a:r>
            <a:r>
              <a:rPr lang="zh-CN" altLang="en-US" b="0" i="0" dirty="0">
                <a:effectLst/>
                <a:latin typeface="-apple-system"/>
              </a:rPr>
              <a:t>使用所有标注核的全监督训练。</a:t>
            </a:r>
            <a:r>
              <a:rPr lang="en-US" altLang="zh-CN" b="0" i="0" dirty="0">
                <a:effectLst/>
                <a:latin typeface="-apple-system"/>
              </a:rPr>
              <a:t>•GM:</a:t>
            </a:r>
            <a:r>
              <a:rPr lang="zh-CN" altLang="en-US" b="0" i="0" dirty="0">
                <a:effectLst/>
                <a:latin typeface="-apple-system"/>
              </a:rPr>
              <a:t>使用局部点标注的简单高斯掩模进行初始训练，即没有被忽略的像素。</a:t>
            </a:r>
            <a:r>
              <a:rPr lang="en-US" altLang="zh-CN" b="0" i="0" dirty="0">
                <a:effectLst/>
                <a:latin typeface="-apple-system"/>
              </a:rPr>
              <a:t>•</a:t>
            </a:r>
            <a:r>
              <a:rPr lang="en-US" altLang="zh-CN" b="0" i="0" dirty="0" err="1">
                <a:effectLst/>
                <a:latin typeface="-apple-system"/>
              </a:rPr>
              <a:t>ext</a:t>
            </a:r>
            <a:r>
              <a:rPr lang="en-US" altLang="zh-CN" b="0" i="0" dirty="0">
                <a:effectLst/>
                <a:latin typeface="-apple-system"/>
              </a:rPr>
              <a:t>-GM:</a:t>
            </a:r>
            <a:r>
              <a:rPr lang="zh-CN" altLang="en-US" b="0" i="0" dirty="0">
                <a:effectLst/>
                <a:latin typeface="-apple-system"/>
              </a:rPr>
              <a:t>使用我们提出的从部分点标注的扩展高斯掩码进行初始训练。</a:t>
            </a:r>
            <a:r>
              <a:rPr lang="en-US" altLang="zh-CN" b="0" i="0" dirty="0">
                <a:effectLst/>
                <a:latin typeface="-apple-system"/>
              </a:rPr>
              <a:t>•ST-nu:</a:t>
            </a:r>
            <a:r>
              <a:rPr lang="zh-CN" altLang="en-US" b="0" i="0" dirty="0">
                <a:effectLst/>
                <a:latin typeface="-apple-system"/>
              </a:rPr>
              <a:t>在我们方法的自我训练步骤中，通过添加检测到的核来更新标签。</a:t>
            </a:r>
            <a:r>
              <a:rPr lang="en-US" altLang="zh-CN" b="0" i="0" dirty="0">
                <a:effectLst/>
                <a:latin typeface="-apple-system"/>
              </a:rPr>
              <a:t>•ST-</a:t>
            </a:r>
            <a:r>
              <a:rPr lang="en-US" altLang="zh-CN" b="0" i="0" dirty="0" err="1">
                <a:effectLst/>
                <a:latin typeface="-apple-system"/>
              </a:rPr>
              <a:t>bg</a:t>
            </a:r>
            <a:r>
              <a:rPr lang="en-US" altLang="zh-CN" b="0" i="0" dirty="0">
                <a:effectLst/>
                <a:latin typeface="-apple-system"/>
              </a:rPr>
              <a:t>:</a:t>
            </a:r>
            <a:r>
              <a:rPr lang="zh-CN" altLang="en-US" b="0" i="0" dirty="0">
                <a:effectLst/>
                <a:latin typeface="-apple-system"/>
              </a:rPr>
              <a:t>在我们方法的自训练步骤中，通过传播背景像素来更新标签。</a:t>
            </a:r>
            <a:r>
              <a:rPr lang="en-US" altLang="zh-CN" b="0" i="0" dirty="0">
                <a:effectLst/>
                <a:latin typeface="-apple-system"/>
              </a:rPr>
              <a:t>ST-nu</a:t>
            </a:r>
            <a:r>
              <a:rPr lang="zh-CN" altLang="en-US" b="0" i="0" dirty="0">
                <a:effectLst/>
                <a:latin typeface="-apple-system"/>
              </a:rPr>
              <a:t>和</a:t>
            </a:r>
            <a:r>
              <a:rPr lang="en-US" altLang="zh-CN" b="0" i="0" dirty="0">
                <a:effectLst/>
                <a:latin typeface="-apple-system"/>
              </a:rPr>
              <a:t>ST-</a:t>
            </a:r>
            <a:r>
              <a:rPr lang="en-US" altLang="zh-CN" b="0" i="0" dirty="0" err="1">
                <a:effectLst/>
                <a:latin typeface="-apple-system"/>
              </a:rPr>
              <a:t>bg</a:t>
            </a:r>
            <a:r>
              <a:rPr lang="zh-CN" altLang="en-US" b="0" i="0" dirty="0">
                <a:effectLst/>
                <a:latin typeface="-apple-system"/>
              </a:rPr>
              <a:t>在初始训练中都使用</a:t>
            </a:r>
            <a:r>
              <a:rPr lang="en-US" altLang="zh-CN" b="0" i="0" dirty="0" err="1">
                <a:effectLst/>
                <a:latin typeface="-apple-system"/>
              </a:rPr>
              <a:t>ext</a:t>
            </a:r>
            <a:r>
              <a:rPr lang="en-US" altLang="zh-CN" b="0" i="0" dirty="0">
                <a:effectLst/>
                <a:latin typeface="-apple-system"/>
              </a:rPr>
              <a:t>-GM</a:t>
            </a:r>
            <a:r>
              <a:rPr lang="zh-CN" altLang="en-US" b="0" i="0" dirty="0">
                <a:effectLst/>
                <a:latin typeface="-apple-system"/>
              </a:rPr>
              <a:t>。在每个训练图像中使用</a:t>
            </a:r>
            <a:r>
              <a:rPr lang="en-US" altLang="zh-CN" b="0" i="0" dirty="0">
                <a:effectLst/>
                <a:latin typeface="-apple-system"/>
              </a:rPr>
              <a:t>10%</a:t>
            </a:r>
            <a:r>
              <a:rPr lang="zh-CN" altLang="en-US" b="0" i="0" dirty="0">
                <a:effectLst/>
                <a:latin typeface="-apple-system"/>
              </a:rPr>
              <a:t>的点进行检测的结果如表</a:t>
            </a:r>
            <a:r>
              <a:rPr lang="en-US" altLang="zh-CN" b="0" i="0" dirty="0">
                <a:effectLst/>
                <a:latin typeface="-apple-system"/>
              </a:rPr>
              <a:t>I</a:t>
            </a:r>
            <a:r>
              <a:rPr lang="zh-CN" altLang="en-US" b="0" i="0" dirty="0">
                <a:effectLst/>
                <a:latin typeface="-apple-system"/>
              </a:rPr>
              <a:t>所示。</a:t>
            </a:r>
            <a:endParaRPr lang="en-US" altLang="zh-CN" b="0" i="0" dirty="0">
              <a:effectLst/>
              <a:latin typeface="-apple-system"/>
            </a:endParaRPr>
          </a:p>
          <a:p>
            <a:endParaRPr lang="en-US" altLang="zh-CN" b="0" i="0" dirty="0">
              <a:effectLst/>
              <a:latin typeface="-apple-system"/>
            </a:endParaRPr>
          </a:p>
          <a:p>
            <a:r>
              <a:rPr lang="zh-CN" altLang="en-US" b="0" i="0" dirty="0">
                <a:effectLst/>
                <a:latin typeface="-apple-system"/>
              </a:rPr>
              <a:t>扩展高斯掩模迫使模型聚焦于标记点周围的区域。而背景传播策略</a:t>
            </a:r>
            <a:r>
              <a:rPr lang="en-US" altLang="zh-CN" b="0" i="0" dirty="0">
                <a:effectLst/>
                <a:latin typeface="-apple-system"/>
              </a:rPr>
              <a:t>ST-</a:t>
            </a:r>
            <a:r>
              <a:rPr lang="en-US" altLang="zh-CN" b="0" i="0" dirty="0" err="1">
                <a:effectLst/>
                <a:latin typeface="-apple-system"/>
              </a:rPr>
              <a:t>bg</a:t>
            </a:r>
            <a:r>
              <a:rPr lang="zh-CN" altLang="en-US" b="0" i="0" dirty="0">
                <a:effectLst/>
                <a:latin typeface="-apple-system"/>
              </a:rPr>
              <a:t>保持标记核不变，逐渐增加背景面积，在训练过程中不引入假阳性。与</a:t>
            </a:r>
            <a:r>
              <a:rPr lang="en-US" altLang="zh-CN" b="0" i="0" dirty="0">
                <a:effectLst/>
                <a:latin typeface="-apple-system"/>
              </a:rPr>
              <a:t> full</a:t>
            </a:r>
            <a:r>
              <a:rPr lang="zh-CN" altLang="en-US" b="0" i="0" dirty="0">
                <a:effectLst/>
                <a:latin typeface="-apple-system"/>
              </a:rPr>
              <a:t>的结果相比，我们的方法</a:t>
            </a:r>
            <a:r>
              <a:rPr lang="en-US" altLang="zh-CN" b="0" i="0" dirty="0">
                <a:effectLst/>
                <a:latin typeface="-apple-system"/>
              </a:rPr>
              <a:t>(ST-</a:t>
            </a:r>
            <a:r>
              <a:rPr lang="en-US" altLang="zh-CN" b="0" i="0" dirty="0" err="1">
                <a:effectLst/>
                <a:latin typeface="-apple-system"/>
              </a:rPr>
              <a:t>bg</a:t>
            </a:r>
            <a:r>
              <a:rPr lang="en-US" altLang="zh-CN" b="0" i="0" dirty="0">
                <a:effectLst/>
                <a:latin typeface="-apple-system"/>
              </a:rPr>
              <a:t>)</a:t>
            </a:r>
            <a:r>
              <a:rPr lang="zh-CN" altLang="en-US" b="0" i="0" dirty="0">
                <a:effectLst/>
                <a:latin typeface="-apple-system"/>
              </a:rPr>
              <a:t>在使用更少的数据的情况下，实现了相当的性能。</a:t>
            </a:r>
            <a:endParaRPr lang="en-US" altLang="zh-CN" b="0" i="0" dirty="0">
              <a:effectLst/>
              <a:latin typeface="-apple-system"/>
            </a:endParaRPr>
          </a:p>
          <a:p>
            <a:r>
              <a:rPr lang="zh-CN" altLang="en-US" b="0" i="0" dirty="0">
                <a:effectLst/>
                <a:latin typeface="-apple-system"/>
              </a:rPr>
              <a:t>随着标注量的增加，检测精度</a:t>
            </a:r>
            <a:r>
              <a:rPr lang="en-US" altLang="zh-CN" b="0" i="0" dirty="0">
                <a:effectLst/>
                <a:latin typeface="-apple-system"/>
              </a:rPr>
              <a:t>(F1-score)</a:t>
            </a:r>
            <a:r>
              <a:rPr lang="zh-CN" altLang="en-US" b="0" i="0" dirty="0">
                <a:effectLst/>
                <a:latin typeface="-apple-system"/>
              </a:rPr>
              <a:t>增加，定位误差</a:t>
            </a:r>
            <a:r>
              <a:rPr lang="en-US" altLang="zh-CN" b="0" i="0" dirty="0">
                <a:effectLst/>
                <a:latin typeface="-apple-system"/>
              </a:rPr>
              <a:t>(</a:t>
            </a:r>
            <a:r>
              <a:rPr lang="en-US" altLang="zh-CN" b="0" i="0" dirty="0" err="1">
                <a:effectLst/>
                <a:latin typeface="-apple-system"/>
              </a:rPr>
              <a:t>σd</a:t>
            </a:r>
            <a:r>
              <a:rPr lang="en-US" altLang="zh-CN" b="0" i="0" dirty="0">
                <a:effectLst/>
                <a:latin typeface="-apple-system"/>
              </a:rPr>
              <a:t>±µd)</a:t>
            </a:r>
            <a:r>
              <a:rPr lang="zh-CN" altLang="en-US" b="0" i="0" dirty="0">
                <a:effectLst/>
                <a:latin typeface="-apple-system"/>
              </a:rPr>
              <a:t>减小。使用</a:t>
            </a:r>
            <a:r>
              <a:rPr lang="en-US" altLang="zh-CN" b="0" i="0" dirty="0">
                <a:effectLst/>
                <a:latin typeface="-apple-system"/>
              </a:rPr>
              <a:t>50%</a:t>
            </a:r>
            <a:r>
              <a:rPr lang="zh-CN" altLang="en-US" b="0" i="0" dirty="0">
                <a:effectLst/>
                <a:latin typeface="-apple-system"/>
              </a:rPr>
              <a:t>的注释，性能几乎与使用完整的注释相同。</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27</a:t>
            </a:fld>
            <a:endParaRPr lang="zh-CN" altLang="en-US"/>
          </a:p>
        </p:txBody>
      </p:sp>
    </p:spTree>
    <p:extLst>
      <p:ext uri="{BB962C8B-B14F-4D97-AF65-F5344CB8AC3E}">
        <p14:creationId xmlns:p14="http://schemas.microsoft.com/office/powerpoint/2010/main" val="3727829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pple-system"/>
              </a:rPr>
              <a:t>确定参数</a:t>
            </a:r>
            <a:endParaRPr lang="en-US" altLang="zh-CN" sz="1200"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effectLst/>
                <a:latin typeface="-apple-system"/>
              </a:rPr>
              <a:t>在完全监督的环境中，我们使用二进制掩码以</a:t>
            </a:r>
            <a:r>
              <a:rPr lang="en-US" altLang="zh-CN" sz="1200" b="0" i="0" dirty="0">
                <a:effectLst/>
                <a:latin typeface="-apple-system"/>
              </a:rPr>
              <a:t>1e-4</a:t>
            </a:r>
            <a:r>
              <a:rPr lang="zh-CN" altLang="en-US" sz="1200" b="0" i="0" dirty="0">
                <a:effectLst/>
                <a:latin typeface="-apple-system"/>
              </a:rPr>
              <a:t>的学习速率训练</a:t>
            </a:r>
            <a:r>
              <a:rPr lang="en-US" altLang="zh-CN" sz="1200" b="0" i="0" dirty="0">
                <a:effectLst/>
                <a:latin typeface="-apple-system"/>
              </a:rPr>
              <a:t>200</a:t>
            </a:r>
            <a:r>
              <a:rPr lang="zh-CN" altLang="en-US" sz="1200" b="0" i="0" dirty="0">
                <a:effectLst/>
                <a:latin typeface="-apple-system"/>
              </a:rPr>
              <a:t>个</a:t>
            </a:r>
            <a:r>
              <a:rPr lang="en-US" altLang="zh-CN" sz="1200" b="0" i="0" dirty="0">
                <a:effectLst/>
                <a:latin typeface="-apple-system"/>
              </a:rPr>
              <a:t>epoch</a:t>
            </a:r>
            <a:r>
              <a:rPr lang="zh-CN" altLang="en-US" sz="1200" b="0" i="0" dirty="0">
                <a:effectLst/>
                <a:latin typeface="-apple-system"/>
              </a:rPr>
              <a:t>进行对比。</a:t>
            </a:r>
            <a:endParaRPr lang="en-US" altLang="zh-CN" sz="1200"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effectLst/>
              <a:latin typeface="-apple-system"/>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apple-system"/>
              </a:rPr>
              <a:t>α = 0</a:t>
            </a:r>
            <a:r>
              <a:rPr lang="zh-CN" altLang="en-US" b="0" i="0" dirty="0">
                <a:effectLst/>
                <a:latin typeface="-apple-system"/>
              </a:rPr>
              <a:t>表示只使用集群标签，</a:t>
            </a:r>
            <a:r>
              <a:rPr lang="en-US" altLang="zh-CN" b="0" i="0" dirty="0">
                <a:effectLst/>
                <a:latin typeface="-apple-system"/>
              </a:rPr>
              <a:t>α = 1</a:t>
            </a:r>
            <a:r>
              <a:rPr lang="zh-CN" altLang="en-US" b="0" i="0" dirty="0">
                <a:effectLst/>
                <a:latin typeface="-apple-system"/>
              </a:rPr>
              <a:t>表示只使用</a:t>
            </a:r>
            <a:r>
              <a:rPr lang="en-US" altLang="zh-CN" b="0" i="0" dirty="0">
                <a:effectLst/>
                <a:latin typeface="-apple-system"/>
              </a:rPr>
              <a:t>Voronoi</a:t>
            </a:r>
            <a:r>
              <a:rPr lang="zh-CN" altLang="en-US" b="0" i="0" dirty="0">
                <a:effectLst/>
                <a:latin typeface="-apple-system"/>
              </a:rPr>
              <a:t>标签。</a:t>
            </a:r>
            <a:endParaRPr lang="zh-CN" altLang="en-US" sz="1200"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28</a:t>
            </a:fld>
            <a:endParaRPr lang="zh-CN" altLang="en-US"/>
          </a:p>
        </p:txBody>
      </p:sp>
    </p:spTree>
    <p:extLst>
      <p:ext uri="{BB962C8B-B14F-4D97-AF65-F5344CB8AC3E}">
        <p14:creationId xmlns:p14="http://schemas.microsoft.com/office/powerpoint/2010/main" val="1642493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en-US" altLang="zh-CN" sz="1200" b="0" i="0" dirty="0">
                    <a:effectLst/>
                    <a:latin typeface="-apple-system"/>
                  </a:rPr>
                  <a:t>a)</a:t>
                </a:r>
                <a:r>
                  <a:rPr lang="zh-CN" altLang="en-US" sz="1200" b="0" i="0" dirty="0">
                    <a:effectLst/>
                    <a:latin typeface="-apple-system"/>
                  </a:rPr>
                  <a:t>改变了等式中</a:t>
                </a:r>
                <a:r>
                  <a:rPr lang="en-US" altLang="zh-CN" sz="1200" b="0" i="0" dirty="0">
                    <a:effectLst/>
                    <a:latin typeface="-apple-system"/>
                  </a:rPr>
                  <a:t>α</a:t>
                </a:r>
                <a:r>
                  <a:rPr lang="zh-CN" altLang="en-US" sz="1200" b="0" i="0" dirty="0">
                    <a:effectLst/>
                    <a:latin typeface="-apple-system"/>
                  </a:rPr>
                  <a:t>的值</a:t>
                </a:r>
                <a:r>
                  <a:rPr lang="zh-CN" altLang="en-US" sz="1200" dirty="0">
                    <a:latin typeface="-apple-system"/>
                  </a:rPr>
                  <a:t>：实验表明</a:t>
                </a:r>
                <a:r>
                  <a:rPr lang="zh-CN" altLang="en-US" sz="1200" b="0" i="0" dirty="0">
                    <a:effectLst/>
                    <a:latin typeface="-apple-system"/>
                  </a:rPr>
                  <a:t>当</a:t>
                </a:r>
                <a:r>
                  <a:rPr lang="en-US" altLang="zh-CN" sz="1200" b="0" i="0" dirty="0">
                    <a:effectLst/>
                    <a:latin typeface="-apple-system"/>
                  </a:rPr>
                  <a:t>α</a:t>
                </a:r>
                <a:r>
                  <a:rPr lang="zh-CN" altLang="en-US" sz="1200" b="0" i="0" dirty="0">
                    <a:effectLst/>
                    <a:latin typeface="-apple-system"/>
                  </a:rPr>
                  <a:t>值在</a:t>
                </a:r>
                <a:r>
                  <a:rPr lang="en-US" altLang="zh-CN" sz="1200" b="0" i="0" dirty="0">
                    <a:effectLst/>
                    <a:latin typeface="-apple-system"/>
                  </a:rPr>
                  <a:t>0.5</a:t>
                </a:r>
                <a:r>
                  <a:rPr lang="zh-CN" altLang="en-US" sz="1200" b="0" i="0" dirty="0">
                    <a:effectLst/>
                    <a:latin typeface="-apple-system"/>
                  </a:rPr>
                  <a:t>左右时性能最好。</a:t>
                </a:r>
                <a:endParaRPr lang="en-US" altLang="zh-CN" sz="1200" b="0" i="0" dirty="0">
                  <a:effectLst/>
                  <a:latin typeface="-apple-system"/>
                </a:endParaRPr>
              </a:p>
              <a:p>
                <a:pPr marL="342900" indent="-342900">
                  <a:buFont typeface="Arial" panose="020B0604020202020204" pitchFamily="34" charset="0"/>
                  <a:buChar char="•"/>
                </a:pPr>
                <a:r>
                  <a:rPr lang="en-US" altLang="zh-CN" sz="1200" b="0" i="0" dirty="0">
                    <a:effectLst/>
                    <a:latin typeface="-apple-system"/>
                  </a:rPr>
                  <a:t>b)</a:t>
                </a:r>
                <a:r>
                  <a:rPr lang="zh-CN" altLang="en-US" sz="1200" b="0" i="0" dirty="0">
                    <a:effectLst/>
                    <a:latin typeface="-apple-system"/>
                  </a:rPr>
                  <a:t>密集</a:t>
                </a:r>
                <a:r>
                  <a:rPr lang="en-US" altLang="zh-CN" sz="1200" b="0" i="0" dirty="0">
                    <a:effectLst/>
                    <a:latin typeface="-apple-system"/>
                  </a:rPr>
                  <a:t>CRF</a:t>
                </a:r>
                <a:r>
                  <a:rPr lang="zh-CN" altLang="en-US" sz="1200" b="0" i="0" dirty="0">
                    <a:effectLst/>
                    <a:latin typeface="-apple-system"/>
                  </a:rPr>
                  <a:t> </a:t>
                </a:r>
                <a:r>
                  <a:rPr lang="en-US" altLang="zh-CN" sz="1200" b="0" i="0" dirty="0">
                    <a:effectLst/>
                    <a:latin typeface="-apple-system"/>
                  </a:rPr>
                  <a:t>loss</a:t>
                </a:r>
                <a:r>
                  <a:rPr lang="zh-CN" altLang="en-US" sz="1200" b="0" i="0" dirty="0">
                    <a:effectLst/>
                    <a:latin typeface="-apple-system"/>
                  </a:rPr>
                  <a:t>的影响</a:t>
                </a:r>
                <a:r>
                  <a:rPr lang="en-US" altLang="zh-CN" sz="1200" b="0" i="0" dirty="0">
                    <a:effectLst/>
                    <a:latin typeface="-apple-system"/>
                  </a:rPr>
                  <a:t>:</a:t>
                </a:r>
                <a:r>
                  <a:rPr lang="zh-CN" altLang="en-US" sz="1200" b="0" i="0" dirty="0">
                    <a:effectLst/>
                    <a:latin typeface="-apple-system"/>
                  </a:rPr>
                  <a:t>高斯带宽参数</a:t>
                </a:r>
                <a14:m>
                  <m:oMath xmlns:m="http://schemas.openxmlformats.org/officeDocument/2006/math">
                    <m:sSub>
                      <m:sSubPr>
                        <m:ctrlPr>
                          <a:rPr lang="en-US" altLang="zh-CN" sz="1200" b="0" i="1" dirty="0" smtClean="0">
                            <a:effectLst/>
                            <a:latin typeface="Cambria Math" panose="02040503050406030204" pitchFamily="18" charset="0"/>
                          </a:rPr>
                        </m:ctrlPr>
                      </m:sSubPr>
                      <m:e>
                        <m:r>
                          <a:rPr lang="en-US" altLang="zh-CN" sz="1200" i="1" dirty="0">
                            <a:latin typeface="Cambria Math" panose="02040503050406030204" pitchFamily="18" charset="0"/>
                          </a:rPr>
                          <m:t>𝜎</m:t>
                        </m:r>
                      </m:e>
                      <m:sub>
                        <m:r>
                          <a:rPr lang="en-US" altLang="zh-CN" sz="1200" i="1" dirty="0">
                            <a:latin typeface="Cambria Math" panose="02040503050406030204" pitchFamily="18" charset="0"/>
                          </a:rPr>
                          <m:t>𝑝𝑞</m:t>
                        </m:r>
                      </m:sub>
                    </m:sSub>
                  </m:oMath>
                </a14:m>
                <a:r>
                  <a:rPr lang="zh-CN" altLang="en-US" sz="1200" b="0" i="0" dirty="0">
                    <a:effectLst/>
                    <a:latin typeface="-apple-system"/>
                  </a:rPr>
                  <a:t>和</a:t>
                </a:r>
                <a14:m>
                  <m:oMath xmlns:m="http://schemas.openxmlformats.org/officeDocument/2006/math">
                    <m:r>
                      <m:rPr>
                        <m:nor/>
                      </m:rPr>
                      <a:rPr lang="zh-CN" altLang="en-US" sz="1200" dirty="0">
                        <a:latin typeface="-apple-system"/>
                      </a:rPr>
                      <m:t>控制像素对间的亲和度</m:t>
                    </m:r>
                    <m:sSub>
                      <m:sSubPr>
                        <m:ctrlPr>
                          <a:rPr lang="en-US" altLang="zh-CN" sz="1200" i="1" dirty="0" smtClean="0">
                            <a:latin typeface="Cambria Math" panose="02040503050406030204" pitchFamily="18" charset="0"/>
                          </a:rPr>
                        </m:ctrlPr>
                      </m:sSubPr>
                      <m:e>
                        <m:r>
                          <a:rPr lang="en-US" altLang="zh-CN" sz="1200" i="1" dirty="0">
                            <a:latin typeface="Cambria Math" panose="02040503050406030204" pitchFamily="18" charset="0"/>
                          </a:rPr>
                          <m:t>𝜎</m:t>
                        </m:r>
                      </m:e>
                      <m:sub>
                        <m:r>
                          <a:rPr lang="en-US" altLang="zh-CN" sz="1200" i="1" dirty="0">
                            <a:latin typeface="Cambria Math" panose="02040503050406030204" pitchFamily="18" charset="0"/>
                          </a:rPr>
                          <m:t>𝑟𝑔𝑏</m:t>
                        </m:r>
                      </m:sub>
                    </m:sSub>
                  </m:oMath>
                </a14:m>
                <a:r>
                  <a:rPr lang="zh-CN" altLang="en-US" sz="1200" b="0" i="0" dirty="0">
                    <a:effectLst/>
                    <a:latin typeface="-apple-system"/>
                  </a:rPr>
                  <a:t>，权重</a:t>
                </a:r>
                <a14:m>
                  <m:oMath xmlns:m="http://schemas.openxmlformats.org/officeDocument/2006/math">
                    <m:r>
                      <a:rPr lang="en-US" altLang="zh-CN" sz="1200" b="0" i="1" dirty="0" smtClean="0">
                        <a:effectLst/>
                        <a:latin typeface="Cambria Math" panose="02040503050406030204" pitchFamily="18" charset="0"/>
                      </a:rPr>
                      <m:t>𝛽</m:t>
                    </m:r>
                  </m:oMath>
                </a14:m>
                <a:r>
                  <a:rPr lang="zh-CN" altLang="en-US" sz="1200" b="0" i="0" dirty="0">
                    <a:effectLst/>
                    <a:latin typeface="-apple-system"/>
                  </a:rPr>
                  <a:t>会对损耗效果产生影响。</a:t>
                </a:r>
                <a:r>
                  <a:rPr lang="zh-CN" altLang="en-US" sz="1200" dirty="0">
                    <a:latin typeface="-apple-system"/>
                  </a:rPr>
                  <a:t>实验表明</a:t>
                </a:r>
                <a:r>
                  <a:rPr lang="en-US" altLang="zh-CN" sz="1200" b="0" i="0" dirty="0">
                    <a:effectLst/>
                    <a:latin typeface="-apple-system"/>
                  </a:rPr>
                  <a:t> MO</a:t>
                </a:r>
                <a:r>
                  <a:rPr lang="zh-CN" altLang="en-US" sz="1200" b="0" i="0" dirty="0">
                    <a:effectLst/>
                    <a:latin typeface="-apple-system"/>
                  </a:rPr>
                  <a:t>数据集的</a:t>
                </a:r>
                <a14:m>
                  <m:oMath xmlns:m="http://schemas.openxmlformats.org/officeDocument/2006/math">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𝜎</m:t>
                        </m:r>
                      </m:e>
                      <m:sub>
                        <m:r>
                          <a:rPr lang="en-US" altLang="zh-CN" sz="1200" i="1" dirty="0">
                            <a:latin typeface="Cambria Math" panose="02040503050406030204" pitchFamily="18" charset="0"/>
                          </a:rPr>
                          <m:t>𝑝𝑞</m:t>
                        </m:r>
                      </m:sub>
                    </m:sSub>
                    <m:r>
                      <a:rPr lang="en-US" altLang="zh-CN" sz="1200" i="1" dirty="0">
                        <a:latin typeface="Cambria Math" panose="02040503050406030204" pitchFamily="18" charset="0"/>
                      </a:rPr>
                      <m:t> </m:t>
                    </m:r>
                  </m:oMath>
                </a14:m>
                <a:r>
                  <a:rPr lang="en-US" altLang="zh-CN" sz="1200" b="0" i="0" dirty="0">
                    <a:effectLst/>
                    <a:latin typeface="-apple-system"/>
                  </a:rPr>
                  <a:t>= 9</a:t>
                </a:r>
                <a:r>
                  <a:rPr lang="zh-CN" altLang="en-US" sz="1200" b="0" i="0" dirty="0">
                    <a:effectLst/>
                    <a:latin typeface="-apple-system"/>
                  </a:rPr>
                  <a:t>， </a:t>
                </a:r>
                <a14:m>
                  <m:oMath xmlns:m="http://schemas.openxmlformats.org/officeDocument/2006/math">
                    <m:sSub>
                      <m:sSubPr>
                        <m:ctrlPr>
                          <a:rPr lang="en-US" altLang="zh-CN" sz="1200" i="1" dirty="0">
                            <a:latin typeface="Cambria Math" panose="02040503050406030204" pitchFamily="18" charset="0"/>
                          </a:rPr>
                        </m:ctrlPr>
                      </m:sSubPr>
                      <m:e>
                        <m:r>
                          <a:rPr lang="en-US" altLang="zh-CN" sz="1200" i="1" dirty="0">
                            <a:latin typeface="Cambria Math" panose="02040503050406030204" pitchFamily="18" charset="0"/>
                          </a:rPr>
                          <m:t>𝜎</m:t>
                        </m:r>
                      </m:e>
                      <m:sub>
                        <m:r>
                          <a:rPr lang="en-US" altLang="zh-CN" sz="1200" i="1" dirty="0">
                            <a:latin typeface="Cambria Math" panose="02040503050406030204" pitchFamily="18" charset="0"/>
                          </a:rPr>
                          <m:t>𝑟𝑔𝑏</m:t>
                        </m:r>
                      </m:sub>
                    </m:sSub>
                  </m:oMath>
                </a14:m>
                <a:r>
                  <a:rPr lang="zh-CN" altLang="en-US" sz="1200" dirty="0">
                    <a:latin typeface="-apple-system"/>
                  </a:rPr>
                  <a:t>，</a:t>
                </a:r>
                <a:r>
                  <a:rPr lang="en-US" altLang="zh-CN" sz="1200" b="0" i="0" dirty="0">
                    <a:effectLst/>
                    <a:latin typeface="-apple-system"/>
                  </a:rPr>
                  <a:t>= 0.1</a:t>
                </a:r>
                <a:r>
                  <a:rPr lang="zh-CN" altLang="en-US" sz="1200" b="0" i="0" dirty="0">
                    <a:effectLst/>
                    <a:latin typeface="-apple-system"/>
                  </a:rPr>
                  <a:t>， </a:t>
                </a:r>
                <a14:m>
                  <m:oMath xmlns:m="http://schemas.openxmlformats.org/officeDocument/2006/math">
                    <m:r>
                      <a:rPr lang="en-US" altLang="zh-CN" sz="1200" i="1" dirty="0">
                        <a:latin typeface="Cambria Math" panose="02040503050406030204" pitchFamily="18" charset="0"/>
                      </a:rPr>
                      <m:t>𝛽</m:t>
                    </m:r>
                    <m:r>
                      <a:rPr lang="en-US" altLang="zh-CN" sz="1200" i="1" dirty="0">
                        <a:latin typeface="Cambria Math" panose="02040503050406030204" pitchFamily="18" charset="0"/>
                      </a:rPr>
                      <m:t> </m:t>
                    </m:r>
                  </m:oMath>
                </a14:m>
                <a:r>
                  <a:rPr lang="el-GR" altLang="zh-CN" sz="1200" b="0" i="0" dirty="0">
                    <a:effectLst/>
                    <a:latin typeface="-apple-system"/>
                  </a:rPr>
                  <a:t>= 0.005</a:t>
                </a:r>
                <a:r>
                  <a:rPr lang="zh-CN" altLang="en-US" sz="1200" dirty="0">
                    <a:latin typeface="-apple-system"/>
                  </a:rPr>
                  <a:t>性能最好</a:t>
                </a:r>
                <a:r>
                  <a:rPr lang="zh-CN" altLang="el-GR" sz="1200" b="0" i="0" dirty="0">
                    <a:effectLst/>
                    <a:latin typeface="-apple-system"/>
                  </a:rPr>
                  <a:t>。</a:t>
                </a:r>
                <a:endParaRPr lang="en-US" altLang="zh-CN" sz="1200" b="0" i="0" dirty="0">
                  <a:effectLst/>
                  <a:latin typeface="-apple-system"/>
                </a:endParaRPr>
              </a:p>
              <a:p>
                <a:endParaRPr lang="en-US" altLang="zh-CN" sz="1200"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apple-system"/>
                  </a:rPr>
                  <a:t>α = 0</a:t>
                </a:r>
                <a:r>
                  <a:rPr lang="zh-CN" altLang="en-US" b="0" i="0" dirty="0">
                    <a:effectLst/>
                    <a:latin typeface="-apple-system"/>
                  </a:rPr>
                  <a:t>表示只使用集群标签，</a:t>
                </a:r>
                <a:r>
                  <a:rPr lang="en-US" altLang="zh-CN" b="0" i="0" dirty="0">
                    <a:effectLst/>
                    <a:latin typeface="-apple-system"/>
                  </a:rPr>
                  <a:t>α = 1</a:t>
                </a:r>
                <a:r>
                  <a:rPr lang="zh-CN" altLang="en-US" b="0" i="0" dirty="0">
                    <a:effectLst/>
                    <a:latin typeface="-apple-system"/>
                  </a:rPr>
                  <a:t>表示只使用</a:t>
                </a:r>
                <a:r>
                  <a:rPr lang="en-US" altLang="zh-CN" b="0" i="0" dirty="0">
                    <a:effectLst/>
                    <a:latin typeface="-apple-system"/>
                  </a:rPr>
                  <a:t>Voronoi</a:t>
                </a:r>
                <a:r>
                  <a:rPr lang="zh-CN" altLang="en-US" b="0" i="0" dirty="0">
                    <a:effectLst/>
                    <a:latin typeface="-apple-system"/>
                  </a:rPr>
                  <a:t>标签。</a:t>
                </a:r>
                <a:endParaRPr lang="zh-CN" altLang="en-US" sz="1200" dirty="0">
                  <a:latin typeface="Times New Roman" panose="02020603050405020304" pitchFamily="18" charset="0"/>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en-US" altLang="zh-CN" sz="1200" b="0" i="0" dirty="0">
                    <a:effectLst/>
                    <a:latin typeface="-apple-system"/>
                  </a:rPr>
                  <a:t>a)</a:t>
                </a:r>
                <a:r>
                  <a:rPr lang="zh-CN" altLang="en-US" sz="1200" b="0" i="0" dirty="0">
                    <a:effectLst/>
                    <a:latin typeface="-apple-system"/>
                  </a:rPr>
                  <a:t>改变了等式中</a:t>
                </a:r>
                <a:r>
                  <a:rPr lang="en-US" altLang="zh-CN" sz="1200" b="0" i="0" dirty="0">
                    <a:effectLst/>
                    <a:latin typeface="-apple-system"/>
                  </a:rPr>
                  <a:t>α</a:t>
                </a:r>
                <a:r>
                  <a:rPr lang="zh-CN" altLang="en-US" sz="1200" b="0" i="0" dirty="0">
                    <a:effectLst/>
                    <a:latin typeface="-apple-system"/>
                  </a:rPr>
                  <a:t>的值</a:t>
                </a:r>
                <a:r>
                  <a:rPr lang="zh-CN" altLang="en-US" sz="1200" dirty="0">
                    <a:latin typeface="-apple-system"/>
                  </a:rPr>
                  <a:t>：实验表明</a:t>
                </a:r>
                <a:r>
                  <a:rPr lang="zh-CN" altLang="en-US" sz="1200" b="0" i="0" dirty="0">
                    <a:effectLst/>
                    <a:latin typeface="-apple-system"/>
                  </a:rPr>
                  <a:t>当</a:t>
                </a:r>
                <a:r>
                  <a:rPr lang="en-US" altLang="zh-CN" sz="1200" b="0" i="0" dirty="0">
                    <a:effectLst/>
                    <a:latin typeface="-apple-system"/>
                  </a:rPr>
                  <a:t>α</a:t>
                </a:r>
                <a:r>
                  <a:rPr lang="zh-CN" altLang="en-US" sz="1200" b="0" i="0" dirty="0">
                    <a:effectLst/>
                    <a:latin typeface="-apple-system"/>
                  </a:rPr>
                  <a:t>值在</a:t>
                </a:r>
                <a:r>
                  <a:rPr lang="en-US" altLang="zh-CN" sz="1200" b="0" i="0" dirty="0">
                    <a:effectLst/>
                    <a:latin typeface="-apple-system"/>
                  </a:rPr>
                  <a:t>0.5</a:t>
                </a:r>
                <a:r>
                  <a:rPr lang="zh-CN" altLang="en-US" sz="1200" b="0" i="0" dirty="0">
                    <a:effectLst/>
                    <a:latin typeface="-apple-system"/>
                  </a:rPr>
                  <a:t>左右时性能最好。</a:t>
                </a:r>
                <a:endParaRPr lang="en-US" altLang="zh-CN" sz="1200" b="0" i="0" dirty="0">
                  <a:effectLst/>
                  <a:latin typeface="-apple-system"/>
                </a:endParaRPr>
              </a:p>
              <a:p>
                <a:pPr marL="342900" indent="-342900">
                  <a:buFont typeface="Arial" panose="020B0604020202020204" pitchFamily="34" charset="0"/>
                  <a:buChar char="•"/>
                </a:pPr>
                <a:r>
                  <a:rPr lang="en-US" altLang="zh-CN" sz="1200" b="0" i="0" dirty="0">
                    <a:effectLst/>
                    <a:latin typeface="-apple-system"/>
                  </a:rPr>
                  <a:t>b)</a:t>
                </a:r>
                <a:r>
                  <a:rPr lang="zh-CN" altLang="en-US" sz="1200" b="0" i="0" dirty="0">
                    <a:effectLst/>
                    <a:latin typeface="-apple-system"/>
                  </a:rPr>
                  <a:t>密集</a:t>
                </a:r>
                <a:r>
                  <a:rPr lang="en-US" altLang="zh-CN" sz="1200" b="0" i="0" dirty="0">
                    <a:effectLst/>
                    <a:latin typeface="-apple-system"/>
                  </a:rPr>
                  <a:t>CRF</a:t>
                </a:r>
                <a:r>
                  <a:rPr lang="zh-CN" altLang="en-US" sz="1200" b="0" i="0" dirty="0">
                    <a:effectLst/>
                    <a:latin typeface="-apple-system"/>
                  </a:rPr>
                  <a:t> </a:t>
                </a:r>
                <a:r>
                  <a:rPr lang="en-US" altLang="zh-CN" sz="1200" b="0" i="0" dirty="0">
                    <a:effectLst/>
                    <a:latin typeface="-apple-system"/>
                  </a:rPr>
                  <a:t>loss</a:t>
                </a:r>
                <a:r>
                  <a:rPr lang="zh-CN" altLang="en-US" sz="1200" b="0" i="0" dirty="0">
                    <a:effectLst/>
                    <a:latin typeface="-apple-system"/>
                  </a:rPr>
                  <a:t>的影响</a:t>
                </a:r>
                <a:r>
                  <a:rPr lang="en-US" altLang="zh-CN" sz="1200" b="0" i="0" dirty="0">
                    <a:effectLst/>
                    <a:latin typeface="-apple-system"/>
                  </a:rPr>
                  <a:t>:</a:t>
                </a:r>
                <a:r>
                  <a:rPr lang="zh-CN" altLang="en-US" sz="1200" b="0" i="0" dirty="0">
                    <a:effectLst/>
                    <a:latin typeface="-apple-system"/>
                  </a:rPr>
                  <a:t>高斯带宽参数</a:t>
                </a:r>
                <a:r>
                  <a:rPr lang="en-US" altLang="zh-CN" sz="1200" i="0" dirty="0">
                    <a:latin typeface="Cambria Math" panose="02040503050406030204" pitchFamily="18" charset="0"/>
                  </a:rPr>
                  <a:t>𝜎</a:t>
                </a:r>
                <a:r>
                  <a:rPr lang="en-US" altLang="zh-CN" sz="1200" b="0" i="0" dirty="0">
                    <a:effectLst/>
                    <a:latin typeface="Cambria Math" panose="02040503050406030204" pitchFamily="18" charset="0"/>
                  </a:rPr>
                  <a:t>_</a:t>
                </a:r>
                <a:r>
                  <a:rPr lang="en-US" altLang="zh-CN" sz="1200" i="0" dirty="0">
                    <a:latin typeface="Cambria Math" panose="02040503050406030204" pitchFamily="18" charset="0"/>
                  </a:rPr>
                  <a:t>𝑝𝑞</a:t>
                </a:r>
                <a:r>
                  <a:rPr lang="zh-CN" altLang="en-US" sz="1200" b="0" i="0" dirty="0">
                    <a:effectLst/>
                    <a:latin typeface="-apple-system"/>
                  </a:rPr>
                  <a:t>和</a:t>
                </a:r>
                <a:r>
                  <a:rPr lang="zh-CN" altLang="en-US" sz="1200" i="0" dirty="0">
                    <a:latin typeface="Cambria Math" panose="02040503050406030204" pitchFamily="18" charset="0"/>
                  </a:rPr>
                  <a:t>"控制像素对间的亲和度</a:t>
                </a:r>
                <a:r>
                  <a:rPr lang="en-US" altLang="zh-CN" sz="1200" i="0" dirty="0">
                    <a:latin typeface="Cambria Math" panose="02040503050406030204" pitchFamily="18" charset="0"/>
                  </a:rPr>
                  <a:t>" 𝜎_𝑟𝑔𝑏</a:t>
                </a:r>
                <a:r>
                  <a:rPr lang="zh-CN" altLang="en-US" sz="1200" b="0" i="0" dirty="0">
                    <a:effectLst/>
                    <a:latin typeface="-apple-system"/>
                  </a:rPr>
                  <a:t>，权重</a:t>
                </a:r>
                <a:r>
                  <a:rPr lang="en-US" altLang="zh-CN" sz="1200" b="0" i="0" dirty="0">
                    <a:effectLst/>
                    <a:latin typeface="Cambria Math" panose="02040503050406030204" pitchFamily="18" charset="0"/>
                  </a:rPr>
                  <a:t>𝛽</a:t>
                </a:r>
                <a:r>
                  <a:rPr lang="zh-CN" altLang="en-US" sz="1200" b="0" i="0" dirty="0">
                    <a:effectLst/>
                    <a:latin typeface="-apple-system"/>
                  </a:rPr>
                  <a:t>会对损耗效果产生影响。</a:t>
                </a:r>
                <a:r>
                  <a:rPr lang="zh-CN" altLang="en-US" sz="1200" dirty="0">
                    <a:latin typeface="-apple-system"/>
                  </a:rPr>
                  <a:t>实验表明</a:t>
                </a:r>
                <a:r>
                  <a:rPr lang="en-US" altLang="zh-CN" sz="1200" b="0" i="0" dirty="0">
                    <a:effectLst/>
                    <a:latin typeface="-apple-system"/>
                  </a:rPr>
                  <a:t> MO</a:t>
                </a:r>
                <a:r>
                  <a:rPr lang="zh-CN" altLang="en-US" sz="1200" b="0" i="0" dirty="0">
                    <a:effectLst/>
                    <a:latin typeface="-apple-system"/>
                  </a:rPr>
                  <a:t>数据集的</a:t>
                </a:r>
                <a:r>
                  <a:rPr lang="en-US" altLang="zh-CN" sz="1200" i="0" dirty="0">
                    <a:latin typeface="Cambria Math" panose="02040503050406030204" pitchFamily="18" charset="0"/>
                  </a:rPr>
                  <a:t>𝜎_𝑝𝑞  </a:t>
                </a:r>
                <a:r>
                  <a:rPr lang="en-US" altLang="zh-CN" sz="1200" b="0" i="0" dirty="0">
                    <a:effectLst/>
                    <a:latin typeface="-apple-system"/>
                  </a:rPr>
                  <a:t>= 9</a:t>
                </a:r>
                <a:r>
                  <a:rPr lang="zh-CN" altLang="en-US" sz="1200" b="0" i="0" dirty="0">
                    <a:effectLst/>
                    <a:latin typeface="-apple-system"/>
                  </a:rPr>
                  <a:t>， </a:t>
                </a:r>
                <a:r>
                  <a:rPr lang="en-US" altLang="zh-CN" sz="1200" i="0" dirty="0">
                    <a:latin typeface="Cambria Math" panose="02040503050406030204" pitchFamily="18" charset="0"/>
                  </a:rPr>
                  <a:t>𝜎_𝑟𝑔𝑏</a:t>
                </a:r>
                <a:r>
                  <a:rPr lang="zh-CN" altLang="en-US" sz="1200" dirty="0">
                    <a:latin typeface="-apple-system"/>
                  </a:rPr>
                  <a:t>，</a:t>
                </a:r>
                <a:r>
                  <a:rPr lang="en-US" altLang="zh-CN" sz="1200" b="0" i="0" dirty="0">
                    <a:effectLst/>
                    <a:latin typeface="-apple-system"/>
                  </a:rPr>
                  <a:t>= 0.1</a:t>
                </a:r>
                <a:r>
                  <a:rPr lang="zh-CN" altLang="en-US" sz="1200" b="0" i="0" dirty="0">
                    <a:effectLst/>
                    <a:latin typeface="-apple-system"/>
                  </a:rPr>
                  <a:t>， </a:t>
                </a:r>
                <a:r>
                  <a:rPr lang="en-US" altLang="zh-CN" sz="1200" i="0" dirty="0">
                    <a:latin typeface="Cambria Math" panose="02040503050406030204" pitchFamily="18" charset="0"/>
                  </a:rPr>
                  <a:t>𝛽 </a:t>
                </a:r>
                <a:r>
                  <a:rPr lang="el-GR" altLang="zh-CN" sz="1200" b="0" i="0" dirty="0">
                    <a:effectLst/>
                    <a:latin typeface="-apple-system"/>
                  </a:rPr>
                  <a:t>= 0.005</a:t>
                </a:r>
                <a:r>
                  <a:rPr lang="zh-CN" altLang="en-US" sz="1200" dirty="0">
                    <a:latin typeface="-apple-system"/>
                  </a:rPr>
                  <a:t>性能最好</a:t>
                </a:r>
                <a:r>
                  <a:rPr lang="zh-CN" altLang="el-GR" sz="1200" b="0" i="0" dirty="0">
                    <a:effectLst/>
                    <a:latin typeface="-apple-system"/>
                  </a:rPr>
                  <a:t>。</a:t>
                </a:r>
                <a:endParaRPr lang="en-US" altLang="zh-CN" sz="1200" b="0" i="0" dirty="0">
                  <a:effectLst/>
                  <a:latin typeface="-apple-system"/>
                </a:endParaRPr>
              </a:p>
              <a:p>
                <a:endParaRPr lang="en-US" altLang="zh-CN" sz="1200"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apple-system"/>
                  </a:rPr>
                  <a:t>α = 0</a:t>
                </a:r>
                <a:r>
                  <a:rPr lang="zh-CN" altLang="en-US" b="0" i="0" dirty="0">
                    <a:effectLst/>
                    <a:latin typeface="-apple-system"/>
                  </a:rPr>
                  <a:t>表示只使用集群标签，</a:t>
                </a:r>
                <a:r>
                  <a:rPr lang="en-US" altLang="zh-CN" b="0" i="0" dirty="0">
                    <a:effectLst/>
                    <a:latin typeface="-apple-system"/>
                  </a:rPr>
                  <a:t>α = 1</a:t>
                </a:r>
                <a:r>
                  <a:rPr lang="zh-CN" altLang="en-US" b="0" i="0" dirty="0">
                    <a:effectLst/>
                    <a:latin typeface="-apple-system"/>
                  </a:rPr>
                  <a:t>表示只使用</a:t>
                </a:r>
                <a:r>
                  <a:rPr lang="en-US" altLang="zh-CN" b="0" i="0" dirty="0">
                    <a:effectLst/>
                    <a:latin typeface="-apple-system"/>
                  </a:rPr>
                  <a:t>Voronoi</a:t>
                </a:r>
                <a:r>
                  <a:rPr lang="zh-CN" altLang="en-US" b="0" i="0" dirty="0">
                    <a:effectLst/>
                    <a:latin typeface="-apple-system"/>
                  </a:rPr>
                  <a:t>标签。</a:t>
                </a:r>
                <a:endParaRPr lang="zh-CN" altLang="en-US" sz="1200" dirty="0">
                  <a:latin typeface="Times New Roman" panose="02020603050405020304" pitchFamily="18" charset="0"/>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fld id="{1FD24666-325C-44BD-8B51-5ECFF9C64E9B}" type="slidenum">
              <a:rPr lang="zh-CN" altLang="en-US" smtClean="0"/>
              <a:t>29</a:t>
            </a:fld>
            <a:endParaRPr lang="zh-CN" altLang="en-US"/>
          </a:p>
        </p:txBody>
      </p:sp>
    </p:spTree>
    <p:extLst>
      <p:ext uri="{BB962C8B-B14F-4D97-AF65-F5344CB8AC3E}">
        <p14:creationId xmlns:p14="http://schemas.microsoft.com/office/powerpoint/2010/main" val="3954549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639"/>
                </a:solidFill>
                <a:effectLst/>
                <a:latin typeface="-apple-system"/>
              </a:rPr>
              <a:t>传统的基于</a:t>
            </a:r>
            <a:r>
              <a:rPr lang="en-US" altLang="zh-CN" b="0" i="0" dirty="0">
                <a:solidFill>
                  <a:srgbClr val="333639"/>
                </a:solidFill>
                <a:effectLst/>
                <a:latin typeface="-apple-system"/>
              </a:rPr>
              <a:t>patch</a:t>
            </a:r>
            <a:r>
              <a:rPr lang="zh-CN" altLang="en-US" b="0" i="0" dirty="0">
                <a:solidFill>
                  <a:srgbClr val="333639"/>
                </a:solidFill>
                <a:effectLst/>
                <a:latin typeface="-apple-system"/>
              </a:rPr>
              <a:t>的方法将输入图像分割成多个重叠的小区域，然后对每个</a:t>
            </a:r>
            <a:r>
              <a:rPr lang="en-US" altLang="zh-CN" b="0" i="0" dirty="0">
                <a:solidFill>
                  <a:srgbClr val="333639"/>
                </a:solidFill>
                <a:effectLst/>
                <a:latin typeface="-apple-system"/>
              </a:rPr>
              <a:t>patch</a:t>
            </a:r>
            <a:r>
              <a:rPr lang="zh-CN" altLang="en-US" b="0" i="0" dirty="0">
                <a:solidFill>
                  <a:srgbClr val="333639"/>
                </a:solidFill>
                <a:effectLst/>
                <a:latin typeface="-apple-system"/>
              </a:rPr>
              <a:t>进行独立的推理和分析。导致很多重复计算，尤其是在重叠区域上。</a:t>
            </a:r>
          </a:p>
          <a:p>
            <a:pPr algn="l"/>
            <a:r>
              <a:rPr lang="en-US" altLang="zh-CN" b="0" i="0" dirty="0">
                <a:solidFill>
                  <a:srgbClr val="333639"/>
                </a:solidFill>
                <a:effectLst/>
                <a:latin typeface="-apple-system"/>
              </a:rPr>
              <a:t>FCN</a:t>
            </a:r>
            <a:r>
              <a:rPr lang="zh-CN" altLang="en-US" b="0" i="0" dirty="0">
                <a:solidFill>
                  <a:srgbClr val="333639"/>
                </a:solidFill>
                <a:effectLst/>
                <a:latin typeface="-apple-system"/>
              </a:rPr>
              <a:t>及其变体使用了滑动窗口或者类似的方法来进行图像处理。它们通过选择合适的步长和滤波器大小，将神经网络应用于整个输入图像，而不是单独处理每个</a:t>
            </a:r>
            <a:r>
              <a:rPr lang="en-US" altLang="zh-CN" b="0" i="0" dirty="0">
                <a:solidFill>
                  <a:srgbClr val="333639"/>
                </a:solidFill>
                <a:effectLst/>
                <a:latin typeface="-apple-system"/>
              </a:rPr>
              <a:t>patch</a:t>
            </a:r>
            <a:r>
              <a:rPr lang="zh-CN" altLang="en-US" b="0" i="0" dirty="0">
                <a:solidFill>
                  <a:srgbClr val="333639"/>
                </a:solidFill>
                <a:effectLst/>
                <a:latin typeface="-apple-system"/>
              </a:rPr>
              <a:t>。</a:t>
            </a:r>
            <a:endParaRPr lang="en-US" altLang="zh-CN" b="0" i="0" dirty="0">
              <a:solidFill>
                <a:srgbClr val="333639"/>
              </a:solidFill>
              <a:effectLst/>
              <a:latin typeface="-apple-system"/>
            </a:endParaRPr>
          </a:p>
          <a:p>
            <a:pPr algn="l"/>
            <a:endParaRPr lang="zh-CN" altLang="en-US" b="0" i="0" dirty="0">
              <a:solidFill>
                <a:srgbClr val="333639"/>
              </a:solidFill>
              <a:effectLst/>
              <a:latin typeface="-apple-system"/>
            </a:endParaRPr>
          </a:p>
          <a:p>
            <a:r>
              <a:rPr lang="zh-CN" altLang="en-US" b="0" i="0" dirty="0">
                <a:solidFill>
                  <a:srgbClr val="333639"/>
                </a:solidFill>
                <a:effectLst/>
                <a:latin typeface="-apple-system"/>
              </a:rPr>
              <a:t>对于核分割，需要较为精确地标注每个像素是否属于核区域。与全监督方法相比，弱标注方法往往无法提供细节的核边界信息，无法精确地标注核的形状和尺寸，也无法区分核与背景之间的细微边界。</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3</a:t>
            </a:fld>
            <a:endParaRPr lang="zh-CN" altLang="en-US"/>
          </a:p>
        </p:txBody>
      </p:sp>
    </p:spTree>
    <p:extLst>
      <p:ext uri="{BB962C8B-B14F-4D97-AF65-F5344CB8AC3E}">
        <p14:creationId xmlns:p14="http://schemas.microsoft.com/office/powerpoint/2010/main" val="1367306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与真值点相比，探测点存在误差，即假阳性、假阴性和定位误差。因此，使用检测点生成的</a:t>
            </a:r>
            <a:r>
              <a:rPr lang="en-US" altLang="zh-CN" b="0" i="0" dirty="0">
                <a:effectLst/>
                <a:latin typeface="-apple-system"/>
              </a:rPr>
              <a:t>Voronoi</a:t>
            </a:r>
            <a:r>
              <a:rPr lang="zh-CN" altLang="en-US" b="0" i="0" dirty="0">
                <a:effectLst/>
                <a:latin typeface="-apple-system"/>
              </a:rPr>
              <a:t>标签和集群标签的错误会增加，从而降低性能。</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30</a:t>
            </a:fld>
            <a:endParaRPr lang="zh-CN" altLang="en-US"/>
          </a:p>
        </p:txBody>
      </p:sp>
    </p:spTree>
    <p:extLst>
      <p:ext uri="{BB962C8B-B14F-4D97-AF65-F5344CB8AC3E}">
        <p14:creationId xmlns:p14="http://schemas.microsoft.com/office/powerpoint/2010/main" val="2401914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effectLst/>
                <a:latin typeface="-apple-system"/>
              </a:rPr>
              <a:t>实验表明度量的小方差表明我们的方法对初始点的选择不敏感。</a:t>
            </a:r>
            <a:endParaRPr lang="en-US" altLang="zh-CN" sz="1200" b="0" i="0" dirty="0">
              <a:effectLst/>
              <a:latin typeface="-apple-system"/>
            </a:endParaRPr>
          </a:p>
          <a:p>
            <a:endParaRPr lang="en-US" altLang="zh-CN" sz="1200" b="0" i="0" dirty="0">
              <a:effectLst/>
              <a:latin typeface="-apple-system"/>
            </a:endParaRPr>
          </a:p>
          <a:p>
            <a:r>
              <a:rPr lang="zh-CN" altLang="en-US" b="0" i="0" dirty="0">
                <a:effectLst/>
                <a:latin typeface="-apple-system"/>
              </a:rPr>
              <a:t>将</a:t>
            </a:r>
            <a:r>
              <a:rPr lang="en-US" altLang="zh-CN" b="0" i="0" dirty="0">
                <a:effectLst/>
                <a:latin typeface="-apple-system"/>
              </a:rPr>
              <a:t>MO</a:t>
            </a:r>
            <a:r>
              <a:rPr lang="zh-CN" altLang="en-US" b="0" i="0" dirty="0">
                <a:effectLst/>
                <a:latin typeface="-apple-system"/>
              </a:rPr>
              <a:t>模型应用于</a:t>
            </a:r>
            <a:r>
              <a:rPr lang="en-US" altLang="zh-CN" b="0" i="0" dirty="0">
                <a:effectLst/>
                <a:latin typeface="-apple-system"/>
              </a:rPr>
              <a:t>LC</a:t>
            </a:r>
            <a:r>
              <a:rPr lang="zh-CN" altLang="en-US" b="0" i="0" dirty="0">
                <a:effectLst/>
                <a:latin typeface="-apple-system"/>
              </a:rPr>
              <a:t>测试集</a:t>
            </a:r>
            <a:r>
              <a:rPr lang="en-US" altLang="zh-CN" b="0" i="0" dirty="0">
                <a:effectLst/>
                <a:latin typeface="-apple-system"/>
              </a:rPr>
              <a:t>(MO→LC)</a:t>
            </a:r>
            <a:r>
              <a:rPr lang="zh-CN" altLang="en-US" b="0" i="0" dirty="0">
                <a:effectLst/>
                <a:latin typeface="-apple-system"/>
              </a:rPr>
              <a:t>时，与在</a:t>
            </a:r>
            <a:r>
              <a:rPr lang="en-US" altLang="zh-CN" b="0" i="0" dirty="0">
                <a:effectLst/>
                <a:latin typeface="-apple-system"/>
              </a:rPr>
              <a:t>LC</a:t>
            </a:r>
            <a:r>
              <a:rPr lang="zh-CN" altLang="en-US" b="0" i="0" dirty="0">
                <a:effectLst/>
                <a:latin typeface="-apple-system"/>
              </a:rPr>
              <a:t>数据集上训练的模型相比，可以达到</a:t>
            </a:r>
            <a:r>
              <a:rPr lang="en-US" altLang="zh-CN" b="0" i="0" dirty="0">
                <a:effectLst/>
                <a:latin typeface="-apple-system"/>
              </a:rPr>
              <a:t>92% ~ 99%</a:t>
            </a:r>
            <a:r>
              <a:rPr lang="zh-CN" altLang="en-US" b="0" i="0" dirty="0">
                <a:effectLst/>
                <a:latin typeface="-apple-system"/>
              </a:rPr>
              <a:t>的性能。在</a:t>
            </a:r>
            <a:r>
              <a:rPr lang="en-US" altLang="zh-CN" b="0" i="0" dirty="0">
                <a:effectLst/>
                <a:latin typeface="-apple-system"/>
              </a:rPr>
              <a:t>MO</a:t>
            </a:r>
            <a:r>
              <a:rPr lang="zh-CN" altLang="en-US" b="0" i="0" dirty="0">
                <a:effectLst/>
                <a:latin typeface="-apple-system"/>
              </a:rPr>
              <a:t>测试集上，在</a:t>
            </a:r>
            <a:r>
              <a:rPr lang="en-US" altLang="zh-CN" b="0" i="0" dirty="0">
                <a:effectLst/>
                <a:latin typeface="-apple-system"/>
              </a:rPr>
              <a:t>LC</a:t>
            </a:r>
            <a:r>
              <a:rPr lang="zh-CN" altLang="en-US" b="0" i="0" dirty="0">
                <a:effectLst/>
                <a:latin typeface="-apple-system"/>
              </a:rPr>
              <a:t>数据集上训练的模型比在</a:t>
            </a:r>
            <a:r>
              <a:rPr lang="en-US" altLang="zh-CN" b="0" i="0" dirty="0">
                <a:effectLst/>
                <a:latin typeface="-apple-system"/>
              </a:rPr>
              <a:t>MO</a:t>
            </a:r>
            <a:r>
              <a:rPr lang="zh-CN" altLang="en-US" b="0" i="0" dirty="0">
                <a:effectLst/>
                <a:latin typeface="-apple-system"/>
              </a:rPr>
              <a:t>数据集上训练的模型能达到</a:t>
            </a:r>
            <a:r>
              <a:rPr lang="en-US" altLang="zh-CN" b="0" i="0" dirty="0">
                <a:effectLst/>
                <a:latin typeface="-apple-system"/>
              </a:rPr>
              <a:t>95% ~ 99%</a:t>
            </a:r>
            <a:r>
              <a:rPr lang="zh-CN" altLang="en-US" b="0" i="0" dirty="0">
                <a:effectLst/>
                <a:latin typeface="-apple-system"/>
              </a:rPr>
              <a:t>的性能。结果表明，该模型在不同核数据集上具有良好的泛化性能。</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31</a:t>
            </a:fld>
            <a:endParaRPr lang="zh-CN" altLang="en-US"/>
          </a:p>
        </p:txBody>
      </p:sp>
    </p:spTree>
    <p:extLst>
      <p:ext uri="{BB962C8B-B14F-4D97-AF65-F5344CB8AC3E}">
        <p14:creationId xmlns:p14="http://schemas.microsoft.com/office/powerpoint/2010/main" val="3118397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000000"/>
                </a:solidFill>
                <a:latin typeface="Times New Roman" panose="02020603050405020304" pitchFamily="18" charset="0"/>
                <a:ea typeface="+mj-ea"/>
                <a:cs typeface="Times New Roman" panose="02020603050405020304" pitchFamily="18" charset="0"/>
              </a:rPr>
              <a:t>Scribbles </a:t>
            </a:r>
            <a:r>
              <a:rPr lang="zh-CN" altLang="en-US" sz="1200" dirty="0">
                <a:solidFill>
                  <a:srgbClr val="000000"/>
                </a:solidFill>
                <a:latin typeface="Times New Roman" panose="02020603050405020304" pitchFamily="18" charset="0"/>
                <a:ea typeface="+mj-ea"/>
                <a:cs typeface="Times New Roman" panose="02020603050405020304" pitchFamily="18" charset="0"/>
              </a:rPr>
              <a:t>标注要求每个对象至少有一个涂鸦</a:t>
            </a:r>
            <a:r>
              <a:rPr lang="zh-CN" altLang="en-US" b="0" i="0" dirty="0">
                <a:solidFill>
                  <a:srgbClr val="333639"/>
                </a:solidFill>
                <a:effectLst/>
                <a:latin typeface="-apple-system"/>
              </a:rPr>
              <a:t>。这些涂鸦可以覆盖对象的边界、轮廓或部分区域，从而提供了更多的信息，来获得更准确的分割结果。</a:t>
            </a:r>
            <a:r>
              <a:rPr lang="zh-CN" altLang="en-US" sz="1200" dirty="0">
                <a:solidFill>
                  <a:srgbClr val="000000"/>
                </a:solidFill>
                <a:latin typeface="Times New Roman" panose="02020603050405020304" pitchFamily="18" charset="0"/>
                <a:ea typeface="+mj-ea"/>
                <a:cs typeface="Times New Roman" panose="02020603050405020304" pitchFamily="18" charset="0"/>
              </a:rPr>
              <a:t>是一种信息更丰富的弱标签类型。</a:t>
            </a:r>
            <a:endParaRPr lang="en-US" altLang="zh-CN" sz="1200" dirty="0">
              <a:solidFill>
                <a:srgbClr val="000000"/>
              </a:solidFill>
              <a:latin typeface="Times New Roman" panose="02020603050405020304" pitchFamily="18" charset="0"/>
              <a:ea typeface="+mj-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latin typeface="Times New Roman" panose="02020603050405020304" pitchFamily="18" charset="0"/>
              <a:ea typeface="+mj-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apple-system"/>
              </a:rPr>
              <a:t>潦草的注释不适合我们的任务，因为核体积小，数量多。使用包含数百个核的边界框来标记图像是困难和耗时的。在保留信息和节省标注工作量方面，点标注是一个很好的选择（</a:t>
            </a:r>
            <a:r>
              <a:rPr lang="zh-CN" altLang="zh-CN" sz="1800" dirty="0">
                <a:effectLst/>
                <a:ea typeface="等线" panose="02010600030101010101" pitchFamily="2" charset="-122"/>
                <a:cs typeface="Times New Roman" panose="02020603050405020304" pitchFamily="18" charset="0"/>
              </a:rPr>
              <a:t>点标注是指将每个核的中心点标记为前景</a:t>
            </a:r>
            <a:r>
              <a:rPr lang="zh-CN" altLang="en-US" sz="1800" dirty="0">
                <a:effectLst/>
                <a:ea typeface="等线" panose="02010600030101010101" pitchFamily="2" charset="-122"/>
                <a:cs typeface="Times New Roman" panose="02020603050405020304" pitchFamily="18" charset="0"/>
              </a:rPr>
              <a:t>，</a:t>
            </a:r>
            <a:r>
              <a:rPr lang="zh-CN" altLang="en-US" b="0" i="0" dirty="0">
                <a:solidFill>
                  <a:srgbClr val="333639"/>
                </a:solidFill>
                <a:effectLst/>
                <a:latin typeface="-apple-system"/>
              </a:rPr>
              <a:t>核的中心点通常能够很好地表示核的位置和密度信息</a:t>
            </a:r>
            <a:r>
              <a:rPr lang="zh-CN" altLang="en-US" b="0" i="0" dirty="0">
                <a:effectLst/>
                <a:latin typeface="-apple-system"/>
              </a:rPr>
              <a:t>），点标注是信息和标注时间之间的最佳权衡。但由于核较小，先验的客观性不准确，</a:t>
            </a:r>
            <a:r>
              <a:rPr lang="en-US" altLang="zh-CN" b="0" i="0" dirty="0">
                <a:effectLst/>
                <a:latin typeface="-apple-system"/>
              </a:rPr>
              <a:t>[36]</a:t>
            </a:r>
            <a:r>
              <a:rPr lang="zh-CN" altLang="en-US" b="0" i="0" dirty="0">
                <a:effectLst/>
                <a:latin typeface="-apple-system"/>
              </a:rPr>
              <a:t>不适用。</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000000"/>
              </a:solidFill>
              <a:latin typeface="Times New Roman" panose="02020603050405020304" pitchFamily="18" charset="0"/>
              <a:ea typeface="+mj-ea"/>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4</a:t>
            </a:fld>
            <a:endParaRPr lang="zh-CN" altLang="en-US"/>
          </a:p>
        </p:txBody>
      </p:sp>
    </p:spTree>
    <p:extLst>
      <p:ext uri="{BB962C8B-B14F-4D97-AF65-F5344CB8AC3E}">
        <p14:creationId xmlns:p14="http://schemas.microsoft.com/office/powerpoint/2010/main" val="3395876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000000"/>
                </a:solidFill>
                <a:effectLst/>
                <a:latin typeface="-apple-system"/>
                <a:ea typeface="+mj-ea"/>
                <a:cs typeface="Times New Roman" panose="02020603050405020304" pitchFamily="18" charset="0"/>
              </a:rPr>
              <a:t>两篇论文均基于</a:t>
            </a:r>
            <a:r>
              <a:rPr lang="en-US" altLang="zh-CN" sz="1200" b="0" i="0" dirty="0">
                <a:solidFill>
                  <a:srgbClr val="000000"/>
                </a:solidFill>
                <a:effectLst/>
                <a:latin typeface="-apple-system"/>
                <a:ea typeface="+mj-ea"/>
                <a:cs typeface="Times New Roman" panose="02020603050405020304" pitchFamily="18" charset="0"/>
              </a:rPr>
              <a:t>[10]</a:t>
            </a:r>
            <a:r>
              <a:rPr lang="zh-CN" altLang="en-US" sz="1200" b="0" i="0" dirty="0">
                <a:solidFill>
                  <a:srgbClr val="000000"/>
                </a:solidFill>
                <a:effectLst/>
                <a:latin typeface="-apple-system"/>
                <a:ea typeface="+mj-ea"/>
                <a:cs typeface="Times New Roman" panose="02020603050405020304" pitchFamily="18" charset="0"/>
              </a:rPr>
              <a:t>的基础上。在论文</a:t>
            </a:r>
            <a:r>
              <a:rPr lang="en-US" altLang="zh-CN" sz="1200" b="0" i="0" dirty="0">
                <a:solidFill>
                  <a:srgbClr val="000000"/>
                </a:solidFill>
                <a:effectLst/>
                <a:latin typeface="-apple-system"/>
                <a:ea typeface="+mj-ea"/>
                <a:cs typeface="Times New Roman" panose="02020603050405020304" pitchFamily="18" charset="0"/>
              </a:rPr>
              <a:t>1</a:t>
            </a:r>
            <a:r>
              <a:rPr lang="zh-CN" altLang="en-US" sz="1200" b="0" i="0" dirty="0">
                <a:solidFill>
                  <a:srgbClr val="000000"/>
                </a:solidFill>
                <a:effectLst/>
                <a:latin typeface="-apple-system"/>
                <a:ea typeface="+mj-ea"/>
                <a:cs typeface="Times New Roman" panose="02020603050405020304" pitchFamily="18" charset="0"/>
              </a:rPr>
              <a:t>中</a:t>
            </a:r>
            <a:r>
              <a:rPr lang="zh-CN" altLang="en-US" b="0" i="0" dirty="0">
                <a:effectLst/>
                <a:latin typeface="-apple-system"/>
              </a:rPr>
              <a:t>为了进一步减小弱监督法与全监督法之间的差距，作者提出在这些点注释上增加几个核掩膜。在有限的额外注释努力下更好地提升性能。</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apple-system"/>
              </a:rPr>
              <a:t>在论文</a:t>
            </a:r>
            <a:r>
              <a:rPr lang="en-US" altLang="zh-CN" b="0" i="0" dirty="0">
                <a:effectLst/>
                <a:latin typeface="-apple-system"/>
              </a:rPr>
              <a:t>2</a:t>
            </a:r>
            <a:r>
              <a:rPr lang="zh-CN" altLang="en-US" b="0" i="0" dirty="0">
                <a:effectLst/>
                <a:latin typeface="-apple-system"/>
              </a:rPr>
              <a:t>中，作者提出了一种基于局部点标注的核分割方法。</a:t>
            </a:r>
            <a:endParaRPr lang="en-US" altLang="zh-CN" sz="1200" dirty="0">
              <a:solidFill>
                <a:srgbClr val="000000"/>
              </a:solidFill>
              <a:latin typeface="Times New Roman" panose="02020603050405020304" pitchFamily="18" charset="0"/>
              <a:ea typeface="+mj-ea"/>
              <a:cs typeface="Times New Roman" panose="02020603050405020304" pitchFamily="18" charset="0"/>
            </a:endParaRPr>
          </a:p>
          <a:p>
            <a:pPr algn="l"/>
            <a:endParaRPr lang="zh-CN" altLang="en-US" b="0" i="0" dirty="0">
              <a:solidFill>
                <a:srgbClr val="333639"/>
              </a:solidFill>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5</a:t>
            </a:fld>
            <a:endParaRPr lang="zh-CN" altLang="en-US"/>
          </a:p>
        </p:txBody>
      </p:sp>
    </p:spTree>
    <p:extLst>
      <p:ext uri="{BB962C8B-B14F-4D97-AF65-F5344CB8AC3E}">
        <p14:creationId xmlns:p14="http://schemas.microsoft.com/office/powerpoint/2010/main" val="2290137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6</a:t>
            </a:fld>
            <a:endParaRPr lang="zh-CN" altLang="en-US"/>
          </a:p>
        </p:txBody>
      </p:sp>
    </p:spTree>
    <p:extLst>
      <p:ext uri="{BB962C8B-B14F-4D97-AF65-F5344CB8AC3E}">
        <p14:creationId xmlns:p14="http://schemas.microsoft.com/office/powerpoint/2010/main" val="4011388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Helvetica Neue"/>
              </a:rPr>
              <a:t>能够在少量额外标注的情况下显著提高分割性能。</a:t>
            </a:r>
            <a:endParaRPr lang="en-US" altLang="zh-CN" b="0" i="0" dirty="0">
              <a:solidFill>
                <a:srgbClr val="000000"/>
              </a:solidFill>
              <a:effectLst/>
              <a:latin typeface="Helvetica Neue"/>
            </a:endParaRPr>
          </a:p>
          <a:p>
            <a:endParaRPr lang="en-US" altLang="zh-CN"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apple-system"/>
              </a:rPr>
              <a:t>Voronoi</a:t>
            </a:r>
            <a:r>
              <a:rPr lang="zh-CN" altLang="en-US" b="0" i="0" dirty="0">
                <a:effectLst/>
                <a:latin typeface="-apple-system"/>
              </a:rPr>
              <a:t>图是根据平面到一组点的距离将平面划分为凸多边形，</a:t>
            </a:r>
            <a:r>
              <a:rPr lang="zh-CN" altLang="en-US" b="0" i="0" dirty="0">
                <a:solidFill>
                  <a:srgbClr val="333639"/>
                </a:solidFill>
                <a:effectLst/>
                <a:latin typeface="-apple-system"/>
              </a:rPr>
              <a:t>根据点标签获取点的坐标，然后根据这些点的坐标计算</a:t>
            </a:r>
            <a:r>
              <a:rPr lang="en-US" altLang="zh-CN" b="0" i="0" dirty="0">
                <a:solidFill>
                  <a:srgbClr val="333639"/>
                </a:solidFill>
                <a:effectLst/>
                <a:latin typeface="-apple-system"/>
              </a:rPr>
              <a:t>Voronoi</a:t>
            </a:r>
            <a:r>
              <a:rPr lang="zh-CN" altLang="en-US" b="0" i="0" dirty="0">
                <a:solidFill>
                  <a:srgbClr val="333639"/>
                </a:solidFill>
                <a:effectLst/>
                <a:latin typeface="-apple-system"/>
              </a:rPr>
              <a:t>图，最后根据</a:t>
            </a:r>
            <a:r>
              <a:rPr lang="en-US" altLang="zh-CN" b="0" i="0" dirty="0">
                <a:solidFill>
                  <a:srgbClr val="333639"/>
                </a:solidFill>
                <a:effectLst/>
                <a:latin typeface="-apple-system"/>
              </a:rPr>
              <a:t>Voronoi</a:t>
            </a:r>
            <a:r>
              <a:rPr lang="zh-CN" altLang="en-US" b="0" i="0" dirty="0">
                <a:solidFill>
                  <a:srgbClr val="333639"/>
                </a:solidFill>
                <a:effectLst/>
                <a:latin typeface="-apple-system"/>
              </a:rPr>
              <a:t>图生成每个区域的掩码，并将边缘掩码与点标签进行融合生成最终的</a:t>
            </a:r>
            <a:r>
              <a:rPr lang="en-US" altLang="zh-CN" b="0" i="0" dirty="0">
                <a:solidFill>
                  <a:srgbClr val="333639"/>
                </a:solidFill>
                <a:effectLst/>
                <a:latin typeface="-apple-system"/>
              </a:rPr>
              <a:t>Voronoi</a:t>
            </a:r>
            <a:r>
              <a:rPr lang="zh-CN" altLang="en-US" b="0" i="0" dirty="0">
                <a:solidFill>
                  <a:srgbClr val="333639"/>
                </a:solidFill>
                <a:effectLst/>
                <a:latin typeface="-apple-system"/>
              </a:rPr>
              <a:t>标签。</a:t>
            </a:r>
            <a:endParaRPr lang="en-US" altLang="zh-CN" b="0" i="0" dirty="0">
              <a:solidFill>
                <a:srgbClr val="333639"/>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7</a:t>
            </a:fld>
            <a:endParaRPr lang="zh-CN" altLang="en-US"/>
          </a:p>
        </p:txBody>
      </p:sp>
    </p:spTree>
    <p:extLst>
      <p:ext uri="{BB962C8B-B14F-4D97-AF65-F5344CB8AC3E}">
        <p14:creationId xmlns:p14="http://schemas.microsoft.com/office/powerpoint/2010/main" val="3230248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0" i="0" dirty="0">
                <a:effectLst/>
                <a:latin typeface="-apple-system"/>
              </a:rPr>
              <a:t>包括两个步骤</a:t>
            </a:r>
            <a:r>
              <a:rPr lang="en-US" altLang="zh-CN" sz="2800" b="0" i="0" dirty="0">
                <a:effectLst/>
                <a:latin typeface="-apple-system"/>
              </a:rPr>
              <a:t>:(1)</a:t>
            </a:r>
            <a:r>
              <a:rPr lang="zh-CN" altLang="en-US" sz="4000" b="0" i="0" dirty="0">
                <a:effectLst/>
                <a:latin typeface="-apple-system"/>
              </a:rPr>
              <a:t> 贝叶斯</a:t>
            </a:r>
            <a:r>
              <a:rPr lang="en-US" altLang="zh-CN" sz="4000" b="0" i="0" dirty="0">
                <a:effectLst/>
                <a:latin typeface="-apple-system"/>
              </a:rPr>
              <a:t>CNN</a:t>
            </a:r>
            <a:r>
              <a:rPr lang="zh-CN" altLang="en-US" sz="4000" b="0" i="0" dirty="0">
                <a:effectLst/>
                <a:latin typeface="-apple-system"/>
              </a:rPr>
              <a:t>来预测不确定性图</a:t>
            </a:r>
            <a:r>
              <a:rPr lang="zh-CN" altLang="en-US" sz="2800" b="0" i="0" dirty="0">
                <a:effectLst/>
                <a:latin typeface="-apple-system"/>
              </a:rPr>
              <a:t>，</a:t>
            </a:r>
            <a:r>
              <a:rPr lang="zh-CN" altLang="zh-CN" sz="1800" dirty="0">
                <a:effectLst/>
                <a:ea typeface="等线" panose="02010600030101010101" pitchFamily="2" charset="-122"/>
                <a:cs typeface="Times New Roman" panose="02020603050405020304" pitchFamily="18" charset="0"/>
              </a:rPr>
              <a:t>使用激活函数</a:t>
            </a:r>
            <a:r>
              <a:rPr lang="en-US" altLang="zh-CN" sz="1800" dirty="0">
                <a:effectLst/>
                <a:ea typeface="等线" panose="02010600030101010101" pitchFamily="2" charset="-122"/>
                <a:cs typeface="Times New Roman" panose="02020603050405020304" pitchFamily="18" charset="0"/>
              </a:rPr>
              <a:t>softmax</a:t>
            </a:r>
            <a:r>
              <a:rPr lang="zh-CN" altLang="zh-CN" sz="1800" dirty="0">
                <a:effectLst/>
                <a:ea typeface="等线" panose="02010600030101010101" pitchFamily="2" charset="-122"/>
                <a:cs typeface="Times New Roman" panose="02020603050405020304" pitchFamily="18" charset="0"/>
              </a:rPr>
              <a:t>将最后一层的输出转换为概率分布</a:t>
            </a:r>
            <a:r>
              <a:rPr lang="zh-CN" altLang="en-US" sz="1800" dirty="0">
                <a:effectLst/>
                <a:ea typeface="等线" panose="02010600030101010101" pitchFamily="2" charset="-122"/>
                <a:cs typeface="Times New Roman" panose="02020603050405020304" pitchFamily="18" charset="0"/>
              </a:rPr>
              <a:t>获得概率图。通过</a:t>
            </a:r>
            <a:r>
              <a:rPr lang="en-US" altLang="zh-CN" sz="1800" dirty="0">
                <a:effectLst/>
                <a:ea typeface="等线" panose="02010600030101010101" pitchFamily="2" charset="-122"/>
                <a:cs typeface="Times New Roman" panose="02020603050405020304" pitchFamily="18" charset="0"/>
              </a:rPr>
              <a:t>k-means</a:t>
            </a:r>
            <a:r>
              <a:rPr lang="zh-CN" altLang="en-US" sz="1800" dirty="0">
                <a:effectLst/>
                <a:ea typeface="等线" panose="02010600030101010101" pitchFamily="2" charset="-122"/>
                <a:cs typeface="Times New Roman" panose="02020603050405020304" pitchFamily="18" charset="0"/>
              </a:rPr>
              <a:t>与</a:t>
            </a:r>
            <a:r>
              <a:rPr lang="en-US" altLang="zh-CN" sz="2800" dirty="0">
                <a:solidFill>
                  <a:srgbClr val="000000"/>
                </a:solidFill>
                <a:effectLst/>
                <a:latin typeface="Arial" panose="020B0604020202020204" pitchFamily="34" charset="0"/>
              </a:rPr>
              <a:t>Voronoi</a:t>
            </a:r>
            <a:r>
              <a:rPr lang="zh-CN" altLang="en-US" sz="2800" dirty="0">
                <a:solidFill>
                  <a:srgbClr val="000000"/>
                </a:solidFill>
                <a:effectLst/>
                <a:latin typeface="Arial" panose="020B0604020202020204" pitchFamily="34" charset="0"/>
              </a:rPr>
              <a:t>生成</a:t>
            </a:r>
            <a:r>
              <a:rPr lang="zh-CN" altLang="en-US" sz="2800" dirty="0">
                <a:solidFill>
                  <a:srgbClr val="000000"/>
                </a:solidFill>
                <a:effectLst/>
                <a:latin typeface="微软雅黑" panose="020B0503020204020204" pitchFamily="34" charset="-122"/>
                <a:ea typeface="微软雅黑" panose="020B0503020204020204" pitchFamily="34" charset="-122"/>
              </a:rPr>
              <a:t>标签 。</a:t>
            </a:r>
            <a:r>
              <a:rPr lang="en-US" altLang="zh-CN" sz="2800" b="0" i="0" dirty="0">
                <a:effectLst/>
                <a:latin typeface="-apple-system"/>
              </a:rPr>
              <a:t>(2)</a:t>
            </a:r>
            <a:r>
              <a:rPr lang="zh-CN" altLang="en-US" sz="4000" b="0" i="0" dirty="0">
                <a:effectLst/>
                <a:latin typeface="-apple-system"/>
              </a:rPr>
              <a:t> 和从不确定性中选择掩膜进行标注。带注释的掩膜与</a:t>
            </a:r>
            <a:r>
              <a:rPr lang="en-US" altLang="zh-CN" sz="4000" b="0" i="0" dirty="0">
                <a:effectLst/>
                <a:latin typeface="-apple-system"/>
              </a:rPr>
              <a:t>Voronoi</a:t>
            </a:r>
            <a:r>
              <a:rPr lang="zh-CN" altLang="en-US" sz="4000" b="0" i="0" dirty="0">
                <a:effectLst/>
                <a:latin typeface="-apple-system"/>
              </a:rPr>
              <a:t>和</a:t>
            </a:r>
            <a:r>
              <a:rPr lang="en-US" altLang="zh-CN" sz="4000" b="0" i="0" dirty="0">
                <a:effectLst/>
                <a:latin typeface="-apple-system"/>
              </a:rPr>
              <a:t>Cluster</a:t>
            </a:r>
            <a:r>
              <a:rPr lang="zh-CN" altLang="en-US" sz="4000" b="0" i="0" dirty="0">
                <a:effectLst/>
                <a:latin typeface="-apple-system"/>
              </a:rPr>
              <a:t>标签相结合，生成用于训练的修订标签。</a:t>
            </a:r>
            <a:r>
              <a:rPr lang="zh-CN" altLang="en-US" b="0" i="0" dirty="0">
                <a:effectLst/>
                <a:latin typeface="-apple-system"/>
              </a:rPr>
              <a:t>修改标签用于训练</a:t>
            </a:r>
            <a:r>
              <a:rPr lang="en-US" altLang="zh-CN" sz="1200" dirty="0">
                <a:solidFill>
                  <a:srgbClr val="000000"/>
                </a:solidFill>
                <a:latin typeface="Times New Roman" panose="02020603050405020304" pitchFamily="18" charset="0"/>
                <a:ea typeface="+mj-ea"/>
                <a:cs typeface="Times New Roman" panose="02020603050405020304" pitchFamily="18" charset="0"/>
              </a:rPr>
              <a:t>ResUnet34</a:t>
            </a:r>
            <a:r>
              <a:rPr lang="zh-CN" altLang="en-US" b="0" i="0" dirty="0">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8</a:t>
            </a:fld>
            <a:endParaRPr lang="zh-CN" altLang="en-US"/>
          </a:p>
        </p:txBody>
      </p:sp>
    </p:spTree>
    <p:extLst>
      <p:ext uri="{BB962C8B-B14F-4D97-AF65-F5344CB8AC3E}">
        <p14:creationId xmlns:p14="http://schemas.microsoft.com/office/powerpoint/2010/main" val="2716011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第一阶段是由部分点标注经过训练预测全部点标注信息的过程</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9</a:t>
            </a:fld>
            <a:endParaRPr lang="zh-CN" altLang="en-US"/>
          </a:p>
        </p:txBody>
      </p:sp>
    </p:spTree>
    <p:extLst>
      <p:ext uri="{BB962C8B-B14F-4D97-AF65-F5344CB8AC3E}">
        <p14:creationId xmlns:p14="http://schemas.microsoft.com/office/powerpoint/2010/main" val="695018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74066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03536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204823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5" name="矩形 4"/>
          <p:cNvSpPr/>
          <p:nvPr userDrawn="1"/>
        </p:nvSpPr>
        <p:spPr>
          <a:xfrm>
            <a:off x="2676751" y="421122"/>
            <a:ext cx="9515249" cy="749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490318-F645-4B32-BA4B-88F2007EA216}" type="slidenum">
              <a:rPr lang="zh-CN" altLang="en-US" smtClean="0"/>
              <a:t>‹#›</a:t>
            </a:fld>
            <a:endParaRPr lang="zh-CN" altLang="en-US"/>
          </a:p>
        </p:txBody>
      </p:sp>
      <p:sp>
        <p:nvSpPr>
          <p:cNvPr id="11" name="文本占位符 10"/>
          <p:cNvSpPr>
            <a:spLocks noGrp="1"/>
          </p:cNvSpPr>
          <p:nvPr>
            <p:ph type="body" sz="quarter" idx="13" hasCustomPrompt="1"/>
          </p:nvPr>
        </p:nvSpPr>
        <p:spPr>
          <a:xfrm>
            <a:off x="3448050" y="555003"/>
            <a:ext cx="6642780" cy="546661"/>
          </a:xfrm>
        </p:spPr>
        <p:txBody>
          <a:bodyPr anchor="ctr" anchorCtr="0"/>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在此处输入你需要的标题名称</a:t>
            </a:r>
          </a:p>
        </p:txBody>
      </p:sp>
      <p:sp>
        <p:nvSpPr>
          <p:cNvPr id="7" name="五边形 6"/>
          <p:cNvSpPr/>
          <p:nvPr userDrawn="1"/>
        </p:nvSpPr>
        <p:spPr>
          <a:xfrm>
            <a:off x="0" y="282575"/>
            <a:ext cx="3257550" cy="1026722"/>
          </a:xfrm>
          <a:prstGeom prst="homePlate">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149907" y="388715"/>
            <a:ext cx="2784548" cy="879235"/>
            <a:chOff x="1416158" y="1776709"/>
            <a:chExt cx="2425399" cy="765832"/>
          </a:xfrm>
        </p:grpSpPr>
        <p:pic>
          <p:nvPicPr>
            <p:cNvPr id="18" name="图片 17"/>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9" name="图片 1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pic>
        <p:nvPicPr>
          <p:cNvPr id="6" name="图片 5"/>
          <p:cNvPicPr>
            <a:picLocks noChangeAspect="1"/>
          </p:cNvPicPr>
          <p:nvPr userDrawn="1"/>
        </p:nvPicPr>
        <p:blipFill rotWithShape="1">
          <a:blip r:embed="rId4"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Tree>
    <p:extLst>
      <p:ext uri="{BB962C8B-B14F-4D97-AF65-F5344CB8AC3E}">
        <p14:creationId xmlns:p14="http://schemas.microsoft.com/office/powerpoint/2010/main" val="4253496684"/>
      </p:ext>
    </p:extLst>
  </p:cSld>
  <p:clrMapOvr>
    <a:masterClrMapping/>
  </p:clrMapOvr>
  <p:extLst>
    <p:ext uri="{DCECCB84-F9BA-43D5-87BE-67443E8EF086}">
      <p15:sldGuideLst xmlns:p15="http://schemas.microsoft.com/office/powerpoint/2012/main">
        <p15:guide id="1" orient="horz" pos="142">
          <p15:clr>
            <a:srgbClr val="FBAE40"/>
          </p15:clr>
        </p15:guide>
        <p15:guide id="2" orient="horz" pos="70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152971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38922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36490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40603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7672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0229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5837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636202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57677276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0.png"/></Relationships>
</file>

<file path=ppt/slides/_rels/slide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201632" y="-52907"/>
            <a:ext cx="10101948" cy="6925656"/>
          </a:xfrm>
          <a:prstGeom prst="rect">
            <a:avLst/>
          </a:prstGeom>
        </p:spPr>
      </p:pic>
      <p:sp>
        <p:nvSpPr>
          <p:cNvPr id="5" name="梯形 4"/>
          <p:cNvSpPr/>
          <p:nvPr/>
        </p:nvSpPr>
        <p:spPr>
          <a:xfrm>
            <a:off x="-292977" y="-52906"/>
            <a:ext cx="9525467" cy="6925656"/>
          </a:xfrm>
          <a:custGeom>
            <a:avLst/>
            <a:gdLst>
              <a:gd name="connsiteX0" fmla="*/ 0 w 11772058"/>
              <a:gd name="connsiteY0" fmla="*/ 6943949 h 6943949"/>
              <a:gd name="connsiteX1" fmla="*/ 3145678 w 11772058"/>
              <a:gd name="connsiteY1" fmla="*/ 0 h 6943949"/>
              <a:gd name="connsiteX2" fmla="*/ 8626380 w 11772058"/>
              <a:gd name="connsiteY2" fmla="*/ 0 h 6943949"/>
              <a:gd name="connsiteX3" fmla="*/ 11772058 w 11772058"/>
              <a:gd name="connsiteY3" fmla="*/ 6943949 h 6943949"/>
              <a:gd name="connsiteX4" fmla="*/ 0 w 11772058"/>
              <a:gd name="connsiteY4" fmla="*/ 6943949 h 6943949"/>
              <a:gd name="connsiteX0" fmla="*/ 0 w 8781208"/>
              <a:gd name="connsiteY0" fmla="*/ 6924899 h 6943949"/>
              <a:gd name="connsiteX1" fmla="*/ 154828 w 8781208"/>
              <a:gd name="connsiteY1" fmla="*/ 0 h 6943949"/>
              <a:gd name="connsiteX2" fmla="*/ 5635530 w 8781208"/>
              <a:gd name="connsiteY2" fmla="*/ 0 h 6943949"/>
              <a:gd name="connsiteX3" fmla="*/ 8781208 w 8781208"/>
              <a:gd name="connsiteY3" fmla="*/ 6943949 h 6943949"/>
              <a:gd name="connsiteX4" fmla="*/ 0 w 8781208"/>
              <a:gd name="connsiteY4" fmla="*/ 6924899 h 694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1208" h="6943949">
                <a:moveTo>
                  <a:pt x="0" y="6924899"/>
                </a:moveTo>
                <a:lnTo>
                  <a:pt x="154828" y="0"/>
                </a:lnTo>
                <a:lnTo>
                  <a:pt x="5635530" y="0"/>
                </a:lnTo>
                <a:lnTo>
                  <a:pt x="8781208" y="6943949"/>
                </a:lnTo>
                <a:lnTo>
                  <a:pt x="0" y="6924899"/>
                </a:lnTo>
                <a:close/>
              </a:path>
            </a:pathLst>
          </a:custGeom>
          <a:solidFill>
            <a:srgbClr val="F3F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8805726" y="162672"/>
            <a:ext cx="3250630" cy="1026403"/>
            <a:chOff x="1416158" y="1776709"/>
            <a:chExt cx="2425399" cy="765832"/>
          </a:xfrm>
        </p:grpSpPr>
        <p:pic>
          <p:nvPicPr>
            <p:cNvPr id="15" name="图片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6" name="图片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p:cNvGrpSpPr/>
          <p:nvPr/>
        </p:nvGrpSpPr>
        <p:grpSpPr>
          <a:xfrm>
            <a:off x="6845475" y="-693519"/>
            <a:ext cx="2993250" cy="8616210"/>
            <a:chOff x="5518115" y="-693519"/>
            <a:chExt cx="2993250" cy="8616210"/>
          </a:xfrm>
        </p:grpSpPr>
        <p:sp>
          <p:nvSpPr>
            <p:cNvPr id="8" name="梯形 7"/>
            <p:cNvSpPr/>
            <p:nvPr/>
          </p:nvSpPr>
          <p:spPr>
            <a:xfrm rot="3927978">
              <a:off x="3371909" y="1535744"/>
              <a:ext cx="6479682" cy="2021156"/>
            </a:xfrm>
            <a:custGeom>
              <a:avLst/>
              <a:gdLst>
                <a:gd name="connsiteX0" fmla="*/ 0 w 6821507"/>
                <a:gd name="connsiteY0" fmla="*/ 2021156 h 2021156"/>
                <a:gd name="connsiteX1" fmla="*/ 1209157 w 6821507"/>
                <a:gd name="connsiteY1" fmla="*/ 0 h 2021156"/>
                <a:gd name="connsiteX2" fmla="*/ 5612350 w 6821507"/>
                <a:gd name="connsiteY2" fmla="*/ 0 h 2021156"/>
                <a:gd name="connsiteX3" fmla="*/ 6821507 w 6821507"/>
                <a:gd name="connsiteY3" fmla="*/ 2021156 h 2021156"/>
                <a:gd name="connsiteX4" fmla="*/ 0 w 6821507"/>
                <a:gd name="connsiteY4" fmla="*/ 2021156 h 2021156"/>
                <a:gd name="connsiteX0" fmla="*/ 0 w 6479682"/>
                <a:gd name="connsiteY0" fmla="*/ 1982633 h 2021156"/>
                <a:gd name="connsiteX1" fmla="*/ 867332 w 6479682"/>
                <a:gd name="connsiteY1" fmla="*/ 0 h 2021156"/>
                <a:gd name="connsiteX2" fmla="*/ 5270525 w 6479682"/>
                <a:gd name="connsiteY2" fmla="*/ 0 h 2021156"/>
                <a:gd name="connsiteX3" fmla="*/ 6479682 w 6479682"/>
                <a:gd name="connsiteY3" fmla="*/ 2021156 h 2021156"/>
                <a:gd name="connsiteX4" fmla="*/ 0 w 6479682"/>
                <a:gd name="connsiteY4" fmla="*/ 1982633 h 202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9682" h="2021156">
                  <a:moveTo>
                    <a:pt x="0" y="1982633"/>
                  </a:moveTo>
                  <a:lnTo>
                    <a:pt x="867332" y="0"/>
                  </a:lnTo>
                  <a:lnTo>
                    <a:pt x="5270525" y="0"/>
                  </a:lnTo>
                  <a:lnTo>
                    <a:pt x="6479682" y="2021156"/>
                  </a:lnTo>
                  <a:lnTo>
                    <a:pt x="0" y="1982633"/>
                  </a:lnTo>
                  <a:close/>
                </a:path>
              </a:pathLst>
            </a:cu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rot="7416633">
              <a:off x="3507655" y="3890433"/>
              <a:ext cx="6042718" cy="2021797"/>
            </a:xfrm>
            <a:custGeom>
              <a:avLst/>
              <a:gdLst>
                <a:gd name="connsiteX0" fmla="*/ 0 w 6125145"/>
                <a:gd name="connsiteY0" fmla="*/ 2038803 h 2038803"/>
                <a:gd name="connsiteX1" fmla="*/ 1219714 w 6125145"/>
                <a:gd name="connsiteY1" fmla="*/ 0 h 2038803"/>
                <a:gd name="connsiteX2" fmla="*/ 4905431 w 6125145"/>
                <a:gd name="connsiteY2" fmla="*/ 0 h 2038803"/>
                <a:gd name="connsiteX3" fmla="*/ 6125145 w 6125145"/>
                <a:gd name="connsiteY3" fmla="*/ 2038803 h 2038803"/>
                <a:gd name="connsiteX4" fmla="*/ 0 w 6125145"/>
                <a:gd name="connsiteY4" fmla="*/ 2038803 h 2038803"/>
                <a:gd name="connsiteX0" fmla="*/ 0 w 6207035"/>
                <a:gd name="connsiteY0" fmla="*/ 2038803 h 2041558"/>
                <a:gd name="connsiteX1" fmla="*/ 1219714 w 6207035"/>
                <a:gd name="connsiteY1" fmla="*/ 0 h 2041558"/>
                <a:gd name="connsiteX2" fmla="*/ 4905431 w 6207035"/>
                <a:gd name="connsiteY2" fmla="*/ 0 h 2041558"/>
                <a:gd name="connsiteX3" fmla="*/ 6207035 w 6207035"/>
                <a:gd name="connsiteY3" fmla="*/ 2041558 h 2041558"/>
                <a:gd name="connsiteX4" fmla="*/ 0 w 6207035"/>
                <a:gd name="connsiteY4" fmla="*/ 2038803 h 204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035" h="2041558">
                  <a:moveTo>
                    <a:pt x="0" y="2038803"/>
                  </a:moveTo>
                  <a:lnTo>
                    <a:pt x="1219714" y="0"/>
                  </a:lnTo>
                  <a:lnTo>
                    <a:pt x="4905431" y="0"/>
                  </a:lnTo>
                  <a:lnTo>
                    <a:pt x="6207035" y="2041558"/>
                  </a:lnTo>
                  <a:lnTo>
                    <a:pt x="0" y="2038803"/>
                  </a:lnTo>
                  <a:close/>
                </a:path>
              </a:pathLst>
            </a:custGeom>
            <a:solidFill>
              <a:srgbClr val="007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715710" y="-148802"/>
              <a:ext cx="1795655" cy="4028662"/>
            </a:xfrm>
            <a:prstGeom prst="line">
              <a:avLst/>
            </a:prstGeom>
            <a:ln w="76200">
              <a:solidFill>
                <a:srgbClr val="0079BF"/>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42381BAB-0BB3-6437-7173-432465A9EDB1}"/>
              </a:ext>
            </a:extLst>
          </p:cNvPr>
          <p:cNvSpPr txBox="1"/>
          <p:nvPr/>
        </p:nvSpPr>
        <p:spPr>
          <a:xfrm>
            <a:off x="0" y="1372365"/>
            <a:ext cx="6974021" cy="2677656"/>
          </a:xfrm>
          <a:prstGeom prst="rect">
            <a:avLst/>
          </a:prstGeom>
          <a:noFill/>
        </p:spPr>
        <p:txBody>
          <a:bodyPr wrap="square">
            <a:spAutoFit/>
          </a:bodyPr>
          <a:lstStyle/>
          <a:p>
            <a:pPr algn="ctr"/>
            <a:r>
              <a:rPr lang="en-US" altLang="zh-CN" sz="3600" dirty="0">
                <a:solidFill>
                  <a:srgbClr val="000000"/>
                </a:solidFill>
                <a:latin typeface="Times New Roman" panose="02020603050405020304" pitchFamily="18" charset="0"/>
                <a:ea typeface="+mj-ea"/>
                <a:cs typeface="Times New Roman" panose="02020603050405020304" pitchFamily="18" charset="0"/>
              </a:rPr>
              <a:t>Weakly Supervised Deep Nuclei Segmentation Using Partial Points Annotation in Histopathology Images</a:t>
            </a:r>
          </a:p>
          <a:p>
            <a:pPr algn="ctr"/>
            <a:r>
              <a:rPr lang="zh-CN" altLang="en-US" sz="2400" dirty="0">
                <a:solidFill>
                  <a:srgbClr val="000000"/>
                </a:solidFill>
                <a:latin typeface="Times New Roman" panose="02020603050405020304" pitchFamily="18" charset="0"/>
                <a:ea typeface="+mj-ea"/>
                <a:cs typeface="Times New Roman" panose="02020603050405020304" pitchFamily="18" charset="0"/>
              </a:rPr>
              <a:t>组织病理学图像中使用局部点标注的弱监督核分割</a:t>
            </a:r>
          </a:p>
        </p:txBody>
      </p:sp>
      <p:sp>
        <p:nvSpPr>
          <p:cNvPr id="13" name="文本框 12">
            <a:extLst>
              <a:ext uri="{FF2B5EF4-FFF2-40B4-BE49-F238E27FC236}">
                <a16:creationId xmlns:a16="http://schemas.microsoft.com/office/drawing/2014/main" id="{6A3C88EE-9CB5-CB48-D425-3A679D9A48FF}"/>
              </a:ext>
            </a:extLst>
          </p:cNvPr>
          <p:cNvSpPr txBox="1"/>
          <p:nvPr/>
        </p:nvSpPr>
        <p:spPr>
          <a:xfrm>
            <a:off x="-292977" y="6307942"/>
            <a:ext cx="5983957" cy="400110"/>
          </a:xfrm>
          <a:prstGeom prst="rect">
            <a:avLst/>
          </a:prstGeom>
          <a:noFill/>
        </p:spPr>
        <p:txBody>
          <a:bodyPr wrap="square">
            <a:spAutoFit/>
          </a:bodyPr>
          <a:lstStyle/>
          <a:p>
            <a:pPr algn="ctr"/>
            <a:r>
              <a:rPr lang="en-US" altLang="zh-CN" sz="2000" dirty="0">
                <a:solidFill>
                  <a:srgbClr val="000000"/>
                </a:solidFill>
                <a:latin typeface="Times New Roman" panose="02020603050405020304" pitchFamily="18" charset="0"/>
                <a:ea typeface="+mj-ea"/>
                <a:cs typeface="Times New Roman" panose="02020603050405020304" pitchFamily="18" charset="0"/>
              </a:rPr>
              <a:t>2020  IEEE Transactions on Medical Imaging</a:t>
            </a:r>
            <a:endParaRPr lang="zh-CN" altLang="en-US" sz="2000" dirty="0">
              <a:solidFill>
                <a:srgbClr val="000000"/>
              </a:solidFill>
              <a:latin typeface="Times New Roman" panose="02020603050405020304" pitchFamily="18" charset="0"/>
              <a:ea typeface="+mj-ea"/>
              <a:cs typeface="Times New Roman" panose="02020603050405020304" pitchFamily="18" charset="0"/>
            </a:endParaRPr>
          </a:p>
        </p:txBody>
      </p:sp>
      <p:sp>
        <p:nvSpPr>
          <p:cNvPr id="18" name="文本框 17">
            <a:extLst>
              <a:ext uri="{FF2B5EF4-FFF2-40B4-BE49-F238E27FC236}">
                <a16:creationId xmlns:a16="http://schemas.microsoft.com/office/drawing/2014/main" id="{F8DDD9EA-EB2A-6C7B-781B-A862E5B5CC31}"/>
              </a:ext>
            </a:extLst>
          </p:cNvPr>
          <p:cNvSpPr txBox="1"/>
          <p:nvPr/>
        </p:nvSpPr>
        <p:spPr>
          <a:xfrm>
            <a:off x="-135260" y="4738282"/>
            <a:ext cx="5818711" cy="1323439"/>
          </a:xfrm>
          <a:prstGeom prst="rect">
            <a:avLst/>
          </a:prstGeom>
          <a:noFill/>
        </p:spPr>
        <p:txBody>
          <a:bodyPr wrap="square">
            <a:spAutoFit/>
          </a:bodyPr>
          <a:lstStyle/>
          <a:p>
            <a:pPr algn="ctr"/>
            <a:r>
              <a:rPr lang="zh-CN" altLang="en-US" sz="2000" dirty="0">
                <a:solidFill>
                  <a:srgbClr val="000000"/>
                </a:solidFill>
                <a:latin typeface="Times New Roman" panose="02020603050405020304" pitchFamily="18" charset="0"/>
                <a:ea typeface="+mj-ea"/>
                <a:cs typeface="Times New Roman" panose="02020603050405020304" pitchFamily="18" charset="0"/>
              </a:rPr>
              <a:t>Hui Qu, Pengxiang Wu, Qiaoying Huang, Jingru Yi, Zhennan Yan, Kang Li, Gregory M. Riedlinger, Subhajyoti De, Shaoting Zhang, and Dimitris N. Metaxas, Fellow, IEEE</a:t>
            </a:r>
          </a:p>
        </p:txBody>
      </p:sp>
    </p:spTree>
    <p:extLst>
      <p:ext uri="{BB962C8B-B14F-4D97-AF65-F5344CB8AC3E}">
        <p14:creationId xmlns:p14="http://schemas.microsoft.com/office/powerpoint/2010/main" val="72275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解决方案与创新点</a:t>
            </a:r>
          </a:p>
        </p:txBody>
      </p:sp>
      <p:sp>
        <p:nvSpPr>
          <p:cNvPr id="3" name="文本框 2">
            <a:extLst>
              <a:ext uri="{FF2B5EF4-FFF2-40B4-BE49-F238E27FC236}">
                <a16:creationId xmlns:a16="http://schemas.microsoft.com/office/drawing/2014/main" id="{7682BF21-467C-A6B5-3519-68C3ABDF343D}"/>
              </a:ext>
            </a:extLst>
          </p:cNvPr>
          <p:cNvSpPr txBox="1"/>
          <p:nvPr/>
        </p:nvSpPr>
        <p:spPr>
          <a:xfrm>
            <a:off x="401052" y="1429657"/>
            <a:ext cx="8517479" cy="523220"/>
          </a:xfrm>
          <a:prstGeom prst="rect">
            <a:avLst/>
          </a:prstGeom>
          <a:noFill/>
        </p:spPr>
        <p:txBody>
          <a:bodyPr wrap="square">
            <a:spAutoFit/>
          </a:bodyPr>
          <a:lstStyle/>
          <a:p>
            <a:r>
              <a:rPr lang="zh-CN" altLang="en-US" sz="2800" dirty="0">
                <a:solidFill>
                  <a:srgbClr val="000000"/>
                </a:solidFill>
                <a:effectLst/>
                <a:latin typeface="微软雅黑" panose="020B0503020204020204" pitchFamily="34" charset="-122"/>
                <a:ea typeface="微软雅黑" panose="020B0503020204020204" pitchFamily="34" charset="-122"/>
              </a:rPr>
              <a:t>解决方案</a:t>
            </a:r>
            <a:r>
              <a:rPr lang="zh-CN" altLang="en-US" sz="2800" dirty="0">
                <a:solidFill>
                  <a:srgbClr val="000000"/>
                </a:solidFill>
                <a:latin typeface="微软雅黑" panose="020B0503020204020204" pitchFamily="34" charset="-122"/>
                <a:ea typeface="微软雅黑" panose="020B0503020204020204" pitchFamily="34" charset="-122"/>
              </a:rPr>
              <a:t>：基于局部点标注的弱监督分割框架</a:t>
            </a:r>
          </a:p>
        </p:txBody>
      </p:sp>
      <p:sp>
        <p:nvSpPr>
          <p:cNvPr id="4" name="文本框 3">
            <a:extLst>
              <a:ext uri="{FF2B5EF4-FFF2-40B4-BE49-F238E27FC236}">
                <a16:creationId xmlns:a16="http://schemas.microsoft.com/office/drawing/2014/main" id="{B6B4EA0A-2B7B-8D98-9437-A972EA514CC5}"/>
              </a:ext>
            </a:extLst>
          </p:cNvPr>
          <p:cNvSpPr txBox="1"/>
          <p:nvPr/>
        </p:nvSpPr>
        <p:spPr>
          <a:xfrm>
            <a:off x="254202" y="3613019"/>
            <a:ext cx="11937798" cy="222176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solidFill>
                  <a:srgbClr val="000000"/>
                </a:solidFill>
                <a:effectLst/>
                <a:latin typeface="+mj-ea"/>
                <a:ea typeface="+mj-ea"/>
              </a:rPr>
              <a:t>挑战：</a:t>
            </a:r>
            <a:r>
              <a:rPr lang="en-US" altLang="zh-CN" sz="2400" dirty="0">
                <a:solidFill>
                  <a:srgbClr val="000000"/>
                </a:solidFill>
                <a:effectLst/>
                <a:latin typeface="+mj-ea"/>
                <a:ea typeface="+mj-ea"/>
              </a:rPr>
              <a:t>1.</a:t>
            </a:r>
            <a:r>
              <a:rPr lang="zh-CN" altLang="en-US" sz="2400" dirty="0">
                <a:solidFill>
                  <a:srgbClr val="000000"/>
                </a:solidFill>
                <a:effectLst/>
                <a:latin typeface="+mj-ea"/>
                <a:ea typeface="+mj-ea"/>
              </a:rPr>
              <a:t>第一阶段产生的核的中心点不能直接用于第二阶段的分割模型的训练</a:t>
            </a:r>
            <a:endParaRPr lang="en-US" altLang="zh-CN" sz="2400" dirty="0">
              <a:solidFill>
                <a:srgbClr val="000000"/>
              </a:solidFill>
              <a:effectLst/>
              <a:latin typeface="+mj-ea"/>
              <a:ea typeface="+mj-ea"/>
            </a:endParaRPr>
          </a:p>
          <a:p>
            <a:pPr>
              <a:lnSpc>
                <a:spcPct val="150000"/>
              </a:lnSpc>
            </a:pPr>
            <a:r>
              <a:rPr lang="en-US" altLang="zh-CN" sz="2400" dirty="0">
                <a:solidFill>
                  <a:srgbClr val="000000"/>
                </a:solidFill>
                <a:latin typeface="+mj-ea"/>
                <a:ea typeface="+mj-ea"/>
              </a:rPr>
              <a:t>        </a:t>
            </a:r>
            <a:r>
              <a:rPr lang="en-US" altLang="zh-CN" sz="2400" dirty="0">
                <a:solidFill>
                  <a:srgbClr val="000000"/>
                </a:solidFill>
                <a:effectLst/>
                <a:latin typeface="+mj-ea"/>
                <a:ea typeface="+mj-ea"/>
              </a:rPr>
              <a:t>2.</a:t>
            </a:r>
            <a:r>
              <a:rPr lang="zh-CN" altLang="en-US" sz="2400" dirty="0">
                <a:solidFill>
                  <a:srgbClr val="000000"/>
                </a:solidFill>
                <a:effectLst/>
                <a:latin typeface="+mj-ea"/>
                <a:ea typeface="+mj-ea"/>
              </a:rPr>
              <a:t>由于缺少信息而导致的对象边界不准确。</a:t>
            </a:r>
          </a:p>
          <a:p>
            <a:pPr marL="285750" indent="-285750">
              <a:lnSpc>
                <a:spcPct val="150000"/>
              </a:lnSpc>
              <a:buFont typeface="Arial" panose="020B0604020202020204" pitchFamily="34" charset="0"/>
              <a:buChar char="•"/>
            </a:pPr>
            <a:r>
              <a:rPr lang="zh-CN" altLang="en-US" sz="2400" dirty="0">
                <a:solidFill>
                  <a:srgbClr val="000000"/>
                </a:solidFill>
                <a:effectLst/>
                <a:latin typeface="+mj-ea"/>
                <a:ea typeface="+mj-ea"/>
              </a:rPr>
              <a:t>解决：</a:t>
            </a:r>
            <a:r>
              <a:rPr lang="en-US" altLang="zh-CN" sz="2400" dirty="0">
                <a:solidFill>
                  <a:srgbClr val="000000"/>
                </a:solidFill>
                <a:effectLst/>
                <a:latin typeface="+mj-ea"/>
                <a:ea typeface="+mj-ea"/>
              </a:rPr>
              <a:t>1.</a:t>
            </a:r>
            <a:r>
              <a:rPr lang="zh-CN" altLang="en-US" sz="2400" dirty="0">
                <a:solidFill>
                  <a:srgbClr val="000000"/>
                </a:solidFill>
                <a:effectLst/>
                <a:latin typeface="+mj-ea"/>
                <a:ea typeface="+mj-ea"/>
              </a:rPr>
              <a:t>利用</a:t>
            </a:r>
            <a:r>
              <a:rPr lang="en-US" altLang="zh-CN" sz="2400" dirty="0">
                <a:solidFill>
                  <a:srgbClr val="000000"/>
                </a:solidFill>
                <a:effectLst/>
                <a:latin typeface="Times New Roman" panose="02020603050405020304" pitchFamily="18" charset="0"/>
                <a:ea typeface="+mj-ea"/>
                <a:cs typeface="Times New Roman" panose="02020603050405020304" pitchFamily="18" charset="0"/>
              </a:rPr>
              <a:t>Voronoi</a:t>
            </a:r>
            <a:r>
              <a:rPr lang="zh-CN" altLang="en-US" sz="2400" dirty="0">
                <a:solidFill>
                  <a:srgbClr val="000000"/>
                </a:solidFill>
                <a:effectLst/>
                <a:latin typeface="Times New Roman" panose="02020603050405020304" pitchFamily="18" charset="0"/>
                <a:ea typeface="+mj-ea"/>
                <a:cs typeface="Times New Roman" panose="02020603050405020304" pitchFamily="18" charset="0"/>
              </a:rPr>
              <a:t>图和</a:t>
            </a:r>
            <a:r>
              <a:rPr lang="en-US" altLang="zh-CN" sz="2400" dirty="0">
                <a:solidFill>
                  <a:srgbClr val="000000"/>
                </a:solidFill>
                <a:effectLst/>
                <a:latin typeface="Times New Roman" panose="02020603050405020304" pitchFamily="18" charset="0"/>
                <a:ea typeface="+mj-ea"/>
                <a:cs typeface="Times New Roman" panose="02020603050405020304" pitchFamily="18" charset="0"/>
              </a:rPr>
              <a:t>k-means</a:t>
            </a:r>
            <a:r>
              <a:rPr lang="zh-CN" altLang="en-US" sz="2400" dirty="0">
                <a:solidFill>
                  <a:srgbClr val="000000"/>
                </a:solidFill>
                <a:effectLst/>
                <a:latin typeface="+mj-ea"/>
                <a:ea typeface="+mj-ea"/>
              </a:rPr>
              <a:t>聚类算法从核点获得粗标签用于训练分割任务；</a:t>
            </a:r>
            <a:endParaRPr lang="en-US" altLang="zh-CN" sz="2400" dirty="0">
              <a:solidFill>
                <a:srgbClr val="000000"/>
              </a:solidFill>
              <a:effectLst/>
              <a:latin typeface="+mj-ea"/>
              <a:ea typeface="+mj-ea"/>
            </a:endParaRPr>
          </a:p>
          <a:p>
            <a:pPr>
              <a:lnSpc>
                <a:spcPct val="150000"/>
              </a:lnSpc>
            </a:pPr>
            <a:r>
              <a:rPr lang="en-US" altLang="zh-CN" sz="2400" dirty="0">
                <a:solidFill>
                  <a:srgbClr val="000000"/>
                </a:solidFill>
                <a:latin typeface="+mj-ea"/>
                <a:ea typeface="+mj-ea"/>
              </a:rPr>
              <a:t>        </a:t>
            </a:r>
            <a:r>
              <a:rPr lang="en-US" altLang="zh-CN" sz="2400" dirty="0">
                <a:solidFill>
                  <a:srgbClr val="000000"/>
                </a:solidFill>
                <a:effectLst/>
                <a:latin typeface="+mj-ea"/>
                <a:ea typeface="+mj-ea"/>
              </a:rPr>
              <a:t>2.</a:t>
            </a:r>
            <a:r>
              <a:rPr lang="zh-CN" altLang="en-US" sz="2400" dirty="0">
                <a:solidFill>
                  <a:srgbClr val="000000"/>
                </a:solidFill>
                <a:effectLst/>
                <a:latin typeface="+mj-ea"/>
                <a:ea typeface="+mj-ea"/>
              </a:rPr>
              <a:t>使用密集的</a:t>
            </a:r>
            <a:r>
              <a:rPr lang="en-US" altLang="zh-CN" sz="2400" dirty="0">
                <a:solidFill>
                  <a:srgbClr val="000000"/>
                </a:solidFill>
                <a:effectLst/>
                <a:latin typeface="Times New Roman" panose="02020603050405020304" pitchFamily="18" charset="0"/>
                <a:ea typeface="+mj-ea"/>
                <a:cs typeface="Times New Roman" panose="02020603050405020304" pitchFamily="18" charset="0"/>
              </a:rPr>
              <a:t>CRF</a:t>
            </a:r>
            <a:r>
              <a:rPr lang="zh-CN" altLang="en-US" sz="2400" dirty="0">
                <a:solidFill>
                  <a:srgbClr val="000000"/>
                </a:solidFill>
                <a:effectLst/>
                <a:latin typeface="+mj-ea"/>
                <a:ea typeface="+mj-ea"/>
              </a:rPr>
              <a:t>损失来改进训练模型</a:t>
            </a:r>
            <a:endParaRPr lang="zh-CN" altLang="en-US" sz="2400" dirty="0">
              <a:latin typeface="+mj-ea"/>
              <a:ea typeface="+mj-ea"/>
            </a:endParaRPr>
          </a:p>
        </p:txBody>
      </p:sp>
      <p:sp>
        <p:nvSpPr>
          <p:cNvPr id="7" name="文本框 6">
            <a:extLst>
              <a:ext uri="{FF2B5EF4-FFF2-40B4-BE49-F238E27FC236}">
                <a16:creationId xmlns:a16="http://schemas.microsoft.com/office/drawing/2014/main" id="{0E6F21C6-275D-BFED-B2DD-38604F7CC777}"/>
              </a:ext>
            </a:extLst>
          </p:cNvPr>
          <p:cNvSpPr txBox="1"/>
          <p:nvPr/>
        </p:nvSpPr>
        <p:spPr>
          <a:xfrm>
            <a:off x="401052" y="2521338"/>
            <a:ext cx="10020604" cy="523220"/>
          </a:xfrm>
          <a:prstGeom prst="rect">
            <a:avLst/>
          </a:prstGeom>
          <a:noFill/>
        </p:spPr>
        <p:txBody>
          <a:bodyPr wrap="square" rtlCol="0">
            <a:spAutoFit/>
          </a:bodyPr>
          <a:lstStyle/>
          <a:p>
            <a:r>
              <a:rPr lang="zh-CN" altLang="en-US" sz="2800" dirty="0"/>
              <a:t>第二阶段：弱监督核分割</a:t>
            </a:r>
            <a:endParaRPr lang="en-US" altLang="zh-CN" sz="2800" dirty="0"/>
          </a:p>
        </p:txBody>
      </p:sp>
      <p:sp>
        <p:nvSpPr>
          <p:cNvPr id="5" name="文本框 4">
            <a:extLst>
              <a:ext uri="{FF2B5EF4-FFF2-40B4-BE49-F238E27FC236}">
                <a16:creationId xmlns:a16="http://schemas.microsoft.com/office/drawing/2014/main" id="{6C89FCC4-02F3-760E-86BD-E60FF93E3F48}"/>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426706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解决方案与创新点</a:t>
            </a:r>
          </a:p>
        </p:txBody>
      </p:sp>
      <p:pic>
        <p:nvPicPr>
          <p:cNvPr id="4" name="图片 3">
            <a:extLst>
              <a:ext uri="{FF2B5EF4-FFF2-40B4-BE49-F238E27FC236}">
                <a16:creationId xmlns:a16="http://schemas.microsoft.com/office/drawing/2014/main" id="{BE2DC780-A08E-163A-D8AC-E151A9A57148}"/>
              </a:ext>
            </a:extLst>
          </p:cNvPr>
          <p:cNvPicPr>
            <a:picLocks noChangeAspect="1"/>
          </p:cNvPicPr>
          <p:nvPr/>
        </p:nvPicPr>
        <p:blipFill>
          <a:blip r:embed="rId3"/>
          <a:stretch>
            <a:fillRect/>
          </a:stretch>
        </p:blipFill>
        <p:spPr>
          <a:xfrm>
            <a:off x="0" y="1871370"/>
            <a:ext cx="12192000" cy="4167447"/>
          </a:xfrm>
          <a:prstGeom prst="rect">
            <a:avLst/>
          </a:prstGeom>
        </p:spPr>
      </p:pic>
      <p:sp>
        <p:nvSpPr>
          <p:cNvPr id="3" name="文本框 2">
            <a:extLst>
              <a:ext uri="{FF2B5EF4-FFF2-40B4-BE49-F238E27FC236}">
                <a16:creationId xmlns:a16="http://schemas.microsoft.com/office/drawing/2014/main" id="{44F3C050-297F-3071-CF10-DE7B41D71EC3}"/>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2750826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解决方案与创新点</a:t>
            </a:r>
          </a:p>
        </p:txBody>
      </p:sp>
      <p:sp>
        <p:nvSpPr>
          <p:cNvPr id="5" name="文本框 4">
            <a:extLst>
              <a:ext uri="{FF2B5EF4-FFF2-40B4-BE49-F238E27FC236}">
                <a16:creationId xmlns:a16="http://schemas.microsoft.com/office/drawing/2014/main" id="{4B946AB1-7A33-A613-BA89-D89441FF84AB}"/>
              </a:ext>
            </a:extLst>
          </p:cNvPr>
          <p:cNvSpPr txBox="1"/>
          <p:nvPr/>
        </p:nvSpPr>
        <p:spPr>
          <a:xfrm>
            <a:off x="287221" y="1990265"/>
            <a:ext cx="11904779" cy="830997"/>
          </a:xfrm>
          <a:prstGeom prst="rect">
            <a:avLst/>
          </a:prstGeom>
          <a:noFill/>
        </p:spPr>
        <p:txBody>
          <a:bodyPr wrap="square">
            <a:spAutoFit/>
          </a:bodyPr>
          <a:lstStyle/>
          <a:p>
            <a:r>
              <a:rPr lang="zh-CN" altLang="en-US" sz="2400" dirty="0">
                <a:solidFill>
                  <a:srgbClr val="000000"/>
                </a:solidFill>
                <a:effectLst/>
                <a:latin typeface="+mj-ea"/>
                <a:ea typeface="+mj-ea"/>
              </a:rPr>
              <a:t>实验证明，在核分割任务中利用了部分点</a:t>
            </a:r>
            <a:r>
              <a:rPr lang="zh-CN" altLang="en-US" sz="2400" dirty="0">
                <a:solidFill>
                  <a:srgbClr val="000000"/>
                </a:solidFill>
                <a:latin typeface="+mj-ea"/>
                <a:ea typeface="+mj-ea"/>
              </a:rPr>
              <a:t>标注</a:t>
            </a:r>
            <a:r>
              <a:rPr lang="zh-CN" altLang="en-US" sz="2400" dirty="0">
                <a:solidFill>
                  <a:srgbClr val="000000"/>
                </a:solidFill>
                <a:effectLst/>
                <a:latin typeface="+mj-ea"/>
                <a:ea typeface="+mj-ea"/>
              </a:rPr>
              <a:t>的优势，在注释时间上实现了</a:t>
            </a:r>
            <a:r>
              <a:rPr lang="en-US" altLang="zh-CN" sz="2400" dirty="0">
                <a:solidFill>
                  <a:srgbClr val="000000"/>
                </a:solidFill>
                <a:latin typeface="Times New Roman" panose="02020603050405020304" pitchFamily="18" charset="0"/>
                <a:ea typeface="+mj-ea"/>
                <a:cs typeface="Times New Roman" panose="02020603050405020304" pitchFamily="18" charset="0"/>
              </a:rPr>
              <a:t>60</a:t>
            </a:r>
            <a:r>
              <a:rPr lang="zh-CN" altLang="en-US" sz="2400" dirty="0">
                <a:solidFill>
                  <a:srgbClr val="000000"/>
                </a:solidFill>
                <a:latin typeface="Times New Roman" panose="02020603050405020304" pitchFamily="18" charset="0"/>
                <a:ea typeface="+mj-ea"/>
                <a:cs typeface="Times New Roman" panose="02020603050405020304" pitchFamily="18" charset="0"/>
              </a:rPr>
              <a:t>倍</a:t>
            </a:r>
            <a:r>
              <a:rPr lang="zh-CN" altLang="en-US" sz="2400" dirty="0">
                <a:solidFill>
                  <a:srgbClr val="000000"/>
                </a:solidFill>
                <a:effectLst/>
                <a:latin typeface="+mj-ea"/>
                <a:ea typeface="+mj-ea"/>
              </a:rPr>
              <a:t>的加速，避免了传统标注的繁琐和耗时，同时能够达到与完全监督方法和现有方法相媲美的性能。 </a:t>
            </a:r>
            <a:endParaRPr lang="zh-CN" altLang="en-US" sz="2400" dirty="0">
              <a:latin typeface="+mj-ea"/>
              <a:ea typeface="+mj-ea"/>
            </a:endParaRPr>
          </a:p>
        </p:txBody>
      </p:sp>
      <p:sp>
        <p:nvSpPr>
          <p:cNvPr id="7" name="文本框 6">
            <a:extLst>
              <a:ext uri="{FF2B5EF4-FFF2-40B4-BE49-F238E27FC236}">
                <a16:creationId xmlns:a16="http://schemas.microsoft.com/office/drawing/2014/main" id="{9A2012B8-7046-629D-8C83-08F903D68DA3}"/>
              </a:ext>
            </a:extLst>
          </p:cNvPr>
          <p:cNvSpPr txBox="1"/>
          <p:nvPr/>
        </p:nvSpPr>
        <p:spPr>
          <a:xfrm>
            <a:off x="287221" y="3686970"/>
            <a:ext cx="10384954" cy="2221762"/>
          </a:xfrm>
          <a:prstGeom prst="rect">
            <a:avLst/>
          </a:prstGeom>
          <a:noFill/>
        </p:spPr>
        <p:txBody>
          <a:bodyPr wrap="square">
            <a:spAutoFit/>
          </a:bodyPr>
          <a:lstStyle/>
          <a:p>
            <a:pPr>
              <a:lnSpc>
                <a:spcPct val="150000"/>
              </a:lnSpc>
            </a:pPr>
            <a:r>
              <a:rPr lang="zh-CN" altLang="en-US" sz="2400" dirty="0">
                <a:solidFill>
                  <a:srgbClr val="000000"/>
                </a:solidFill>
                <a:effectLst/>
                <a:latin typeface="微软雅黑" panose="020B0503020204020204" pitchFamily="34" charset="-122"/>
                <a:ea typeface="微软雅黑" panose="020B0503020204020204" pitchFamily="34" charset="-122"/>
              </a:rPr>
              <a:t>创新点 </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统一的核分割框架，仅使用一小部分核位置</a:t>
            </a:r>
            <a:r>
              <a:rPr lang="en-US" altLang="zh-CN" sz="2400" dirty="0">
                <a:solidFill>
                  <a:srgbClr val="000000"/>
                </a:solidFill>
                <a:effectLst/>
                <a:latin typeface="+mn-ea"/>
              </a:rPr>
              <a:t>(</a:t>
            </a:r>
            <a:r>
              <a:rPr lang="zh-CN" altLang="en-US" sz="2400" dirty="0">
                <a:solidFill>
                  <a:srgbClr val="000000"/>
                </a:solidFill>
                <a:latin typeface="Times New Roman" panose="02020603050405020304" pitchFamily="18" charset="0"/>
                <a:ea typeface="+mj-ea"/>
                <a:cs typeface="Times New Roman" panose="02020603050405020304" pitchFamily="18" charset="0"/>
              </a:rPr>
              <a:t>如</a:t>
            </a:r>
            <a:r>
              <a:rPr lang="en-US" altLang="zh-CN" sz="2400" dirty="0">
                <a:solidFill>
                  <a:srgbClr val="000000"/>
                </a:solidFill>
                <a:latin typeface="Times New Roman" panose="02020603050405020304" pitchFamily="18" charset="0"/>
                <a:ea typeface="+mj-ea"/>
                <a:cs typeface="Times New Roman" panose="02020603050405020304" pitchFamily="18" charset="0"/>
              </a:rPr>
              <a:t>10%)</a:t>
            </a:r>
            <a:r>
              <a:rPr lang="zh-CN" altLang="en-US" sz="2400" dirty="0">
                <a:solidFill>
                  <a:srgbClr val="000000"/>
                </a:solidFill>
                <a:effectLst/>
                <a:latin typeface="+mn-ea"/>
              </a:rPr>
              <a:t>。</a:t>
            </a:r>
            <a:endParaRPr lang="en-US" altLang="zh-CN" sz="2400" dirty="0">
              <a:solidFill>
                <a:srgbClr val="000000"/>
              </a:solidFill>
              <a:effectLst/>
              <a:latin typeface="+mn-ea"/>
            </a:endParaRPr>
          </a:p>
          <a:p>
            <a:pPr marL="342900" indent="-342900">
              <a:lnSpc>
                <a:spcPct val="150000"/>
              </a:lnSpc>
              <a:buFont typeface="Arial" panose="020B0604020202020204" pitchFamily="34" charset="0"/>
              <a:buChar char="•"/>
            </a:pPr>
            <a:r>
              <a:rPr lang="zh-CN" altLang="en-US" sz="2400" dirty="0">
                <a:solidFill>
                  <a:srgbClr val="000000"/>
                </a:solidFill>
                <a:effectLst/>
                <a:latin typeface="+mn-ea"/>
              </a:rPr>
              <a:t>在半监督核检测中提出了一种新的自我训练策略。 </a:t>
            </a:r>
            <a:endParaRPr lang="zh-CN" altLang="en-US" sz="2400" dirty="0">
              <a:latin typeface="+mn-ea"/>
            </a:endParaRPr>
          </a:p>
          <a:p>
            <a:pPr marL="342900" indent="-342900">
              <a:lnSpc>
                <a:spcPct val="150000"/>
              </a:lnSpc>
              <a:buFont typeface="Arial" panose="020B0604020202020204" pitchFamily="34" charset="0"/>
              <a:buChar char="•"/>
            </a:pPr>
            <a:r>
              <a:rPr lang="zh-CN" altLang="en-US" sz="2400" b="0" i="0" dirty="0">
                <a:effectLst/>
                <a:latin typeface="-apple-system"/>
              </a:rPr>
              <a:t>对弱监督分割中学习策略的更广泛的分析。</a:t>
            </a:r>
            <a:endParaRPr lang="zh-CN" altLang="en-US" sz="2400" dirty="0">
              <a:latin typeface="+mn-ea"/>
            </a:endParaRPr>
          </a:p>
        </p:txBody>
      </p:sp>
      <p:sp>
        <p:nvSpPr>
          <p:cNvPr id="3" name="文本框 2">
            <a:extLst>
              <a:ext uri="{FF2B5EF4-FFF2-40B4-BE49-F238E27FC236}">
                <a16:creationId xmlns:a16="http://schemas.microsoft.com/office/drawing/2014/main" id="{BA167EE8-A656-E011-4F9D-AB0A86E8EED5}"/>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1917859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a:extLst>
              <a:ext uri="{FF2B5EF4-FFF2-40B4-BE49-F238E27FC236}">
                <a16:creationId xmlns:a16="http://schemas.microsoft.com/office/drawing/2014/main" id="{BD97659A-0D6A-219F-9525-B9DC36F21DE1}"/>
              </a:ext>
            </a:extLst>
          </p:cNvPr>
          <p:cNvGrpSpPr/>
          <p:nvPr/>
        </p:nvGrpSpPr>
        <p:grpSpPr>
          <a:xfrm>
            <a:off x="4644123" y="1156490"/>
            <a:ext cx="4884184" cy="1041707"/>
            <a:chOff x="6346509" y="1960043"/>
            <a:chExt cx="4884184" cy="1041707"/>
          </a:xfrm>
        </p:grpSpPr>
        <p:sp>
          <p:nvSpPr>
            <p:cNvPr id="3" name="文本框 2">
              <a:extLst>
                <a:ext uri="{FF2B5EF4-FFF2-40B4-BE49-F238E27FC236}">
                  <a16:creationId xmlns:a16="http://schemas.microsoft.com/office/drawing/2014/main" id="{0F6CBF5D-C0BA-9811-A355-5AA44EBE25D6}"/>
                </a:ext>
              </a:extLst>
            </p:cNvPr>
            <p:cNvSpPr txBox="1"/>
            <p:nvPr/>
          </p:nvSpPr>
          <p:spPr>
            <a:xfrm>
              <a:off x="6346509" y="1960043"/>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90DB34B0-0A74-96D5-C351-A28381AEE248}"/>
                </a:ext>
              </a:extLst>
            </p:cNvPr>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F8984A8-03C2-3570-10D1-B1F776AD7069}"/>
                </a:ext>
              </a:extLst>
            </p:cNvPr>
            <p:cNvSpPr txBox="1"/>
            <p:nvPr/>
          </p:nvSpPr>
          <p:spPr>
            <a:xfrm>
              <a:off x="6991352" y="2416975"/>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研究背景与现状</a:t>
              </a:r>
            </a:p>
          </p:txBody>
        </p:sp>
      </p:grpSp>
      <p:grpSp>
        <p:nvGrpSpPr>
          <p:cNvPr id="6" name="组合 5">
            <a:extLst>
              <a:ext uri="{FF2B5EF4-FFF2-40B4-BE49-F238E27FC236}">
                <a16:creationId xmlns:a16="http://schemas.microsoft.com/office/drawing/2014/main" id="{0B71D02D-EBC3-85AE-2791-A2A0817905DB}"/>
              </a:ext>
            </a:extLst>
          </p:cNvPr>
          <p:cNvGrpSpPr/>
          <p:nvPr/>
        </p:nvGrpSpPr>
        <p:grpSpPr>
          <a:xfrm>
            <a:off x="4642277" y="2417004"/>
            <a:ext cx="4884184" cy="1041707"/>
            <a:chOff x="6346509" y="3007646"/>
            <a:chExt cx="4884184" cy="1041707"/>
          </a:xfrm>
        </p:grpSpPr>
        <p:sp>
          <p:nvSpPr>
            <p:cNvPr id="7" name="文本框 6">
              <a:extLst>
                <a:ext uri="{FF2B5EF4-FFF2-40B4-BE49-F238E27FC236}">
                  <a16:creationId xmlns:a16="http://schemas.microsoft.com/office/drawing/2014/main" id="{90566F33-EB76-BA6B-7134-E019BEEF22BD}"/>
                </a:ext>
              </a:extLst>
            </p:cNvPr>
            <p:cNvSpPr txBox="1"/>
            <p:nvPr/>
          </p:nvSpPr>
          <p:spPr>
            <a:xfrm>
              <a:off x="6346509" y="3007646"/>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B304CCE8-ADC5-5983-B168-0765A32F2863}"/>
                </a:ext>
              </a:extLst>
            </p:cNvPr>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AEB5D7C-4E22-FE5F-4751-DD69A898D4E7}"/>
                </a:ext>
              </a:extLst>
            </p:cNvPr>
            <p:cNvSpPr txBox="1"/>
            <p:nvPr/>
          </p:nvSpPr>
          <p:spPr>
            <a:xfrm>
              <a:off x="6991352" y="3464578"/>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解决方案与创新点</a:t>
              </a:r>
              <a:endParaRPr lang="en-US" altLang="zh-CN" sz="3200" dirty="0">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CC2AF32A-76A0-D88B-276A-869B8B6D38D1}"/>
              </a:ext>
            </a:extLst>
          </p:cNvPr>
          <p:cNvGrpSpPr/>
          <p:nvPr/>
        </p:nvGrpSpPr>
        <p:grpSpPr>
          <a:xfrm>
            <a:off x="4642277" y="3792218"/>
            <a:ext cx="4884184" cy="1041707"/>
            <a:chOff x="6346509" y="4055249"/>
            <a:chExt cx="4884184" cy="1041707"/>
          </a:xfrm>
        </p:grpSpPr>
        <p:sp>
          <p:nvSpPr>
            <p:cNvPr id="12" name="文本框 11">
              <a:extLst>
                <a:ext uri="{FF2B5EF4-FFF2-40B4-BE49-F238E27FC236}">
                  <a16:creationId xmlns:a16="http://schemas.microsoft.com/office/drawing/2014/main" id="{3D441C7E-758D-C166-4692-5D432A064466}"/>
                </a:ext>
              </a:extLst>
            </p:cNvPr>
            <p:cNvSpPr txBox="1"/>
            <p:nvPr/>
          </p:nvSpPr>
          <p:spPr>
            <a:xfrm>
              <a:off x="6346509" y="4055249"/>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a:extLst>
                <a:ext uri="{FF2B5EF4-FFF2-40B4-BE49-F238E27FC236}">
                  <a16:creationId xmlns:a16="http://schemas.microsoft.com/office/drawing/2014/main" id="{063D94AB-CC21-34DB-D022-912A49B4C602}"/>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8CAEF9E-CC45-4DEF-D039-1D6B9D6E6D0A}"/>
                </a:ext>
              </a:extLst>
            </p:cNvPr>
            <p:cNvSpPr txBox="1"/>
            <p:nvPr/>
          </p:nvSpPr>
          <p:spPr>
            <a:xfrm>
              <a:off x="6991352" y="4512181"/>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研究思路与技术路线</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00837FB5-4D3C-07F3-E167-00BB2ACE0E38}"/>
              </a:ext>
            </a:extLst>
          </p:cNvPr>
          <p:cNvGrpSpPr/>
          <p:nvPr/>
        </p:nvGrpSpPr>
        <p:grpSpPr>
          <a:xfrm>
            <a:off x="4642277" y="5122385"/>
            <a:ext cx="4884184" cy="1041707"/>
            <a:chOff x="6346509" y="5102851"/>
            <a:chExt cx="4884184" cy="1041707"/>
          </a:xfrm>
        </p:grpSpPr>
        <p:sp>
          <p:nvSpPr>
            <p:cNvPr id="16" name="文本框 15">
              <a:extLst>
                <a:ext uri="{FF2B5EF4-FFF2-40B4-BE49-F238E27FC236}">
                  <a16:creationId xmlns:a16="http://schemas.microsoft.com/office/drawing/2014/main" id="{810E4F57-5122-D3B1-3CA2-CA801E41E87F}"/>
                </a:ext>
              </a:extLst>
            </p:cNvPr>
            <p:cNvSpPr txBox="1"/>
            <p:nvPr/>
          </p:nvSpPr>
          <p:spPr>
            <a:xfrm>
              <a:off x="6346509" y="5102851"/>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9B53CBCA-2D65-4575-22B0-7D8C19FE7370}"/>
                </a:ext>
              </a:extLst>
            </p:cNvPr>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C8E649B-2EC1-3603-909C-9429770542EC}"/>
                </a:ext>
              </a:extLst>
            </p:cNvPr>
            <p:cNvSpPr txBox="1"/>
            <p:nvPr/>
          </p:nvSpPr>
          <p:spPr>
            <a:xfrm>
              <a:off x="6991352" y="5559783"/>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研究结果与意义</a:t>
              </a:r>
            </a:p>
          </p:txBody>
        </p:sp>
      </p:grpSp>
      <p:sp>
        <p:nvSpPr>
          <p:cNvPr id="19" name="文本框 18">
            <a:extLst>
              <a:ext uri="{FF2B5EF4-FFF2-40B4-BE49-F238E27FC236}">
                <a16:creationId xmlns:a16="http://schemas.microsoft.com/office/drawing/2014/main" id="{04B382BF-95C1-A792-78F3-59F1AA3FDCC6}"/>
              </a:ext>
            </a:extLst>
          </p:cNvPr>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0701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4" name="文本框 3">
            <a:extLst>
              <a:ext uri="{FF2B5EF4-FFF2-40B4-BE49-F238E27FC236}">
                <a16:creationId xmlns:a16="http://schemas.microsoft.com/office/drawing/2014/main" id="{D1E2915E-D0B7-075D-3B23-42572BC35EE0}"/>
              </a:ext>
            </a:extLst>
          </p:cNvPr>
          <p:cNvSpPr txBox="1"/>
          <p:nvPr/>
        </p:nvSpPr>
        <p:spPr>
          <a:xfrm>
            <a:off x="401093" y="1655596"/>
            <a:ext cx="5694907" cy="461665"/>
          </a:xfrm>
          <a:prstGeom prst="rect">
            <a:avLst/>
          </a:prstGeom>
          <a:noFill/>
        </p:spPr>
        <p:txBody>
          <a:bodyPr wrap="square">
            <a:spAutoFit/>
          </a:bodyPr>
          <a:lstStyle/>
          <a:p>
            <a:r>
              <a:rPr lang="zh-CN" altLang="en-US" sz="2400" dirty="0">
                <a:solidFill>
                  <a:srgbClr val="000000"/>
                </a:solidFill>
                <a:effectLst/>
                <a:latin typeface="微软雅黑" panose="020B0503020204020204" pitchFamily="34" charset="-122"/>
                <a:ea typeface="微软雅黑" panose="020B0503020204020204" pitchFamily="34" charset="-122"/>
              </a:rPr>
              <a:t>第一阶段：不确定性预测</a:t>
            </a:r>
            <a:endParaRPr lang="zh-CN" altLang="en-US" sz="2400" dirty="0"/>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63747CA-856F-0910-82F0-ACF72685BB08}"/>
                  </a:ext>
                </a:extLst>
              </p:cNvPr>
              <p:cNvSpPr txBox="1"/>
              <p:nvPr/>
            </p:nvSpPr>
            <p:spPr>
              <a:xfrm>
                <a:off x="201590" y="2210610"/>
                <a:ext cx="11990410" cy="2844497"/>
              </a:xfrm>
              <a:prstGeom prst="rect">
                <a:avLst/>
              </a:prstGeom>
              <a:noFill/>
            </p:spPr>
            <p:txBody>
              <a:bodyPr wrap="square">
                <a:spAutoFit/>
              </a:bodyPr>
              <a:lstStyle/>
              <a:p>
                <a:pPr marL="342900" indent="-342900">
                  <a:buFont typeface="Arial" panose="020B0604020202020204" pitchFamily="34" charset="0"/>
                  <a:buChar char="•"/>
                </a:pPr>
                <a:r>
                  <a:rPr lang="zh-CN" altLang="en-US" sz="2400" b="0" i="0" dirty="0">
                    <a:solidFill>
                      <a:srgbClr val="000000"/>
                    </a:solidFill>
                    <a:effectLst/>
                    <a:latin typeface="Helvetica Neue"/>
                  </a:rPr>
                  <a:t>关注数据的不确定性，因为我们想找到掩膜标注的代表性核。</a:t>
                </a:r>
                <a:endParaRPr lang="en-US" altLang="zh-CN" sz="2400" b="0" i="0" dirty="0">
                  <a:solidFill>
                    <a:srgbClr val="000000"/>
                  </a:solidFill>
                  <a:effectLst/>
                  <a:latin typeface="Helvetica Neue"/>
                </a:endParaRPr>
              </a:p>
              <a:p>
                <a:pPr marL="342900" indent="-342900">
                  <a:buFont typeface="Arial" panose="020B0604020202020204" pitchFamily="34" charset="0"/>
                  <a:buChar char="•"/>
                </a:pPr>
                <a:endParaRPr lang="en-US" altLang="zh-CN" sz="800" b="0" i="0" dirty="0">
                  <a:solidFill>
                    <a:srgbClr val="000000"/>
                  </a:solidFill>
                  <a:effectLst/>
                  <a:latin typeface="Helvetica Neue"/>
                </a:endParaRPr>
              </a:p>
              <a:p>
                <a:pPr marL="342900" indent="-342900">
                  <a:buFont typeface="Arial" panose="020B0604020202020204" pitchFamily="34" charset="0"/>
                  <a:buChar char="•"/>
                </a:pPr>
                <a:r>
                  <a:rPr lang="zh-CN" altLang="en-US" sz="2400" b="0" i="0" dirty="0">
                    <a:solidFill>
                      <a:srgbClr val="000000"/>
                    </a:solidFill>
                    <a:effectLst/>
                    <a:latin typeface="Times New Roman" panose="02020603050405020304" pitchFamily="18" charset="0"/>
                    <a:cs typeface="Times New Roman" panose="02020603050405020304" pitchFamily="18" charset="0"/>
                  </a:rPr>
                  <a:t>贝叶斯</a:t>
                </a:r>
                <a:r>
                  <a:rPr lang="en-US" altLang="zh-CN" sz="2400" b="0" i="0" dirty="0">
                    <a:solidFill>
                      <a:srgbClr val="000000"/>
                    </a:solidFill>
                    <a:effectLst/>
                    <a:latin typeface="Times New Roman" panose="02020603050405020304" pitchFamily="18" charset="0"/>
                    <a:cs typeface="Times New Roman" panose="02020603050405020304" pitchFamily="18" charset="0"/>
                  </a:rPr>
                  <a:t>CNN</a:t>
                </a:r>
                <a:r>
                  <a:rPr lang="zh-CN" altLang="en-US" sz="2400" b="0" i="0" dirty="0">
                    <a:solidFill>
                      <a:srgbClr val="000000"/>
                    </a:solidFill>
                    <a:effectLst/>
                    <a:latin typeface="Times New Roman" panose="02020603050405020304" pitchFamily="18" charset="0"/>
                    <a:cs typeface="Times New Roman" panose="02020603050405020304" pitchFamily="18" charset="0"/>
                  </a:rPr>
                  <a:t>，方法是在每个像素</a:t>
                </a:r>
                <a:r>
                  <a:rPr lang="en-US" altLang="zh-CN" sz="2400" b="0" i="0" dirty="0">
                    <a:solidFill>
                      <a:srgbClr val="000000"/>
                    </a:solidFill>
                    <a:effectLst/>
                    <a:latin typeface="Times New Roman" panose="02020603050405020304" pitchFamily="18" charset="0"/>
                    <a:cs typeface="Times New Roman" panose="02020603050405020304" pitchFamily="18" charset="0"/>
                  </a:rPr>
                  <a:t>i</a:t>
                </a:r>
                <a:r>
                  <a:rPr lang="zh-CN" altLang="en-US" sz="2400" b="0" i="0" dirty="0">
                    <a:solidFill>
                      <a:srgbClr val="000000"/>
                    </a:solidFill>
                    <a:effectLst/>
                    <a:latin typeface="Times New Roman" panose="02020603050405020304" pitchFamily="18" charset="0"/>
                    <a:cs typeface="Times New Roman" panose="02020603050405020304" pitchFamily="18" charset="0"/>
                  </a:rPr>
                  <a:t>的最后一个</a:t>
                </a:r>
                <a:r>
                  <a:rPr lang="en-US" altLang="zh-CN" sz="2400" b="0" i="0" dirty="0">
                    <a:solidFill>
                      <a:srgbClr val="000000"/>
                    </a:solidFill>
                    <a:effectLst/>
                    <a:latin typeface="Times New Roman" panose="02020603050405020304" pitchFamily="18" charset="0"/>
                    <a:cs typeface="Times New Roman" panose="02020603050405020304" pitchFamily="18" charset="0"/>
                  </a:rPr>
                  <a:t>softmax</a:t>
                </a:r>
                <a:r>
                  <a:rPr lang="zh-CN" altLang="en-US" sz="2400" b="0" i="0" dirty="0">
                    <a:solidFill>
                      <a:srgbClr val="000000"/>
                    </a:solidFill>
                    <a:effectLst/>
                    <a:latin typeface="Helvetica Neue"/>
                  </a:rPr>
                  <a:t>层之前在向量</a:t>
                </a:r>
                <a14:m>
                  <m:oMath xmlns:m="http://schemas.openxmlformats.org/officeDocument/2006/math">
                    <m:sSubSup>
                      <m:sSubSupPr>
                        <m:ctrlPr>
                          <a:rPr lang="en-US" altLang="zh-CN" sz="2400" b="0" i="1" smtClean="0">
                            <a:solidFill>
                              <a:srgbClr val="000000"/>
                            </a:solidFill>
                            <a:effectLst/>
                            <a:latin typeface="Cambria Math" panose="02040503050406030204" pitchFamily="18" charset="0"/>
                          </a:rPr>
                        </m:ctrlPr>
                      </m:sSubSupPr>
                      <m:e>
                        <m:r>
                          <a:rPr lang="en-US" altLang="zh-CN" sz="2400" b="0" i="1" smtClean="0">
                            <a:solidFill>
                              <a:srgbClr val="000000"/>
                            </a:solidFill>
                            <a:effectLst/>
                            <a:latin typeface="Cambria Math" panose="02040503050406030204" pitchFamily="18" charset="0"/>
                          </a:rPr>
                          <m:t>𝑓</m:t>
                        </m:r>
                      </m:e>
                      <m:sub>
                        <m:r>
                          <a:rPr lang="en-US" altLang="zh-CN" sz="2400" b="0" i="1" smtClean="0">
                            <a:solidFill>
                              <a:srgbClr val="000000"/>
                            </a:solidFill>
                            <a:effectLst/>
                            <a:latin typeface="Cambria Math" panose="02040503050406030204" pitchFamily="18" charset="0"/>
                          </a:rPr>
                          <m:t>𝑖</m:t>
                        </m:r>
                      </m:sub>
                      <m:sup>
                        <m:r>
                          <a:rPr lang="en-US" altLang="zh-CN" sz="2400" b="0" i="1" smtClean="0">
                            <a:solidFill>
                              <a:srgbClr val="000000"/>
                            </a:solidFill>
                            <a:effectLst/>
                            <a:latin typeface="Cambria Math" panose="02040503050406030204" pitchFamily="18" charset="0"/>
                          </a:rPr>
                          <m:t>𝑊</m:t>
                        </m:r>
                      </m:sup>
                    </m:sSubSup>
                  </m:oMath>
                </a14:m>
                <a:r>
                  <a:rPr lang="zh-CN" altLang="en-US" sz="2400" b="0" i="0" dirty="0">
                    <a:solidFill>
                      <a:srgbClr val="000000"/>
                    </a:solidFill>
                    <a:effectLst/>
                    <a:latin typeface="Helvetica Neue"/>
                  </a:rPr>
                  <a:t>上放置一个高斯分布</a:t>
                </a:r>
                <a:r>
                  <a:rPr lang="en-US" altLang="zh-CN" sz="2400" b="0" i="0" dirty="0">
                    <a:solidFill>
                      <a:srgbClr val="000000"/>
                    </a:solidFill>
                    <a:effectLst/>
                    <a:latin typeface="Helvetica Neue"/>
                  </a:rPr>
                  <a:t>:</a:t>
                </a:r>
                <a:r>
                  <a:rPr lang="zh-CN" altLang="en-US" sz="2400" dirty="0">
                    <a:solidFill>
                      <a:srgbClr val="000000"/>
                    </a:solidFill>
                    <a:latin typeface="Times New Roman" panose="02020603050405020304" pitchFamily="18" charset="0"/>
                    <a:cs typeface="Times New Roman" panose="02020603050405020304" pitchFamily="18" charset="0"/>
                  </a:rPr>
                  <a:t>公式</a:t>
                </a:r>
                <a:r>
                  <a:rPr lang="en-US" altLang="zh-CN" sz="2400" dirty="0">
                    <a:solidFill>
                      <a:srgbClr val="000000"/>
                    </a:solidFill>
                    <a:latin typeface="Times New Roman" panose="02020603050405020304" pitchFamily="18" charset="0"/>
                    <a:cs typeface="Times New Roman" panose="02020603050405020304" pitchFamily="18" charset="0"/>
                  </a:rPr>
                  <a:t>(1)</a:t>
                </a:r>
                <a:endParaRPr lang="en-US" altLang="zh-CN" sz="2400" b="0" i="0" dirty="0">
                  <a:solidFill>
                    <a:srgbClr val="000000"/>
                  </a:solidFill>
                  <a:effectLst/>
                  <a:latin typeface="Helvetica Neue"/>
                </a:endParaRPr>
              </a:p>
              <a:p>
                <a:pPr marL="342900" indent="-342900">
                  <a:buFont typeface="Arial" panose="020B0604020202020204" pitchFamily="34" charset="0"/>
                  <a:buChar char="•"/>
                </a:pPr>
                <a:endParaRPr lang="en-US" altLang="zh-CN" sz="800" b="0" i="0" dirty="0">
                  <a:solidFill>
                    <a:srgbClr val="000000"/>
                  </a:solidFill>
                  <a:effectLst/>
                  <a:latin typeface="Helvetica Neue"/>
                </a:endParaRPr>
              </a:p>
              <a:p>
                <a:pPr marL="342900" indent="-342900">
                  <a:buFont typeface="Arial" panose="020B0604020202020204" pitchFamily="34" charset="0"/>
                  <a:buChar char="•"/>
                </a:pPr>
                <a:r>
                  <a:rPr lang="zh-CN" altLang="en-US" sz="2400" b="0" i="0" kern="1200" dirty="0">
                    <a:solidFill>
                      <a:schemeClr val="tx1"/>
                    </a:solidFill>
                    <a:effectLst/>
                    <a:latin typeface="+mn-lt"/>
                    <a:ea typeface="+mn-ea"/>
                    <a:cs typeface="+mn-cs"/>
                  </a:rPr>
                  <a:t>用蒙特卡罗抽样来近似期望损失</a:t>
                </a:r>
                <a:r>
                  <a:rPr lang="en-US" altLang="zh-CN" sz="2400" kern="1200" dirty="0">
                    <a:solidFill>
                      <a:srgbClr val="000000"/>
                    </a:solidFill>
                    <a:latin typeface="Helvetica Neue"/>
                    <a:ea typeface="+mn-ea"/>
                    <a:cs typeface="+mn-cs"/>
                  </a:rPr>
                  <a:t>,</a:t>
                </a:r>
                <a:r>
                  <a:rPr lang="zh-CN" altLang="en-US" sz="2400" b="0" i="0" dirty="0">
                    <a:effectLst/>
                    <a:latin typeface="-apple-system"/>
                  </a:rPr>
                  <a:t>我们从</a:t>
                </a:r>
                <a14:m>
                  <m:oMath xmlns:m="http://schemas.openxmlformats.org/officeDocument/2006/math">
                    <m:sSubSup>
                      <m:sSubSupPr>
                        <m:ctrlPr>
                          <a:rPr lang="en-US" altLang="zh-CN" sz="2400" b="0" i="1" smtClean="0">
                            <a:solidFill>
                              <a:srgbClr val="000000"/>
                            </a:solidFill>
                            <a:effectLst/>
                            <a:latin typeface="Cambria Math" panose="02040503050406030204" pitchFamily="18" charset="0"/>
                          </a:rPr>
                        </m:ctrlPr>
                      </m:sSubSupPr>
                      <m:e>
                        <m:r>
                          <a:rPr lang="en-US" altLang="zh-CN" sz="2400" b="0" i="1" smtClean="0">
                            <a:solidFill>
                              <a:srgbClr val="000000"/>
                            </a:solidFill>
                            <a:effectLst/>
                            <a:latin typeface="Cambria Math" panose="02040503050406030204" pitchFamily="18" charset="0"/>
                          </a:rPr>
                          <m:t>𝑓</m:t>
                        </m:r>
                      </m:e>
                      <m:sub>
                        <m:r>
                          <a:rPr lang="en-US" altLang="zh-CN" sz="2400" b="0" i="1" smtClean="0">
                            <a:solidFill>
                              <a:srgbClr val="000000"/>
                            </a:solidFill>
                            <a:effectLst/>
                            <a:latin typeface="Cambria Math" panose="02040503050406030204" pitchFamily="18" charset="0"/>
                          </a:rPr>
                          <m:t>𝑖</m:t>
                        </m:r>
                      </m:sub>
                      <m:sup>
                        <m:r>
                          <a:rPr lang="en-US" altLang="zh-CN" sz="2400" b="0" i="1" smtClean="0">
                            <a:solidFill>
                              <a:srgbClr val="000000"/>
                            </a:solidFill>
                            <a:effectLst/>
                            <a:latin typeface="Cambria Math" panose="02040503050406030204" pitchFamily="18" charset="0"/>
                          </a:rPr>
                          <m:t>𝑊</m:t>
                        </m:r>
                      </m:sup>
                    </m:sSubSup>
                  </m:oMath>
                </a14:m>
                <a:r>
                  <a:rPr lang="zh-CN" altLang="en-US" sz="2400" b="0" i="0" dirty="0">
                    <a:effectLst/>
                    <a:latin typeface="-apple-system"/>
                  </a:rPr>
                  <a:t>的</a:t>
                </a:r>
                <a:r>
                  <a:rPr lang="en-US" altLang="zh-CN" sz="2400" dirty="0">
                    <a:solidFill>
                      <a:srgbClr val="000000"/>
                    </a:solidFill>
                    <a:latin typeface="Times New Roman" panose="02020603050405020304" pitchFamily="18" charset="0"/>
                    <a:cs typeface="Times New Roman" panose="02020603050405020304" pitchFamily="18" charset="0"/>
                  </a:rPr>
                  <a:t>logit</a:t>
                </a:r>
                <a:r>
                  <a:rPr lang="zh-CN" altLang="en-US" sz="2400" dirty="0">
                    <a:solidFill>
                      <a:srgbClr val="000000"/>
                    </a:solidFill>
                    <a:latin typeface="Times New Roman" panose="02020603050405020304" pitchFamily="18" charset="0"/>
                    <a:cs typeface="Times New Roman" panose="02020603050405020304" pitchFamily="18" charset="0"/>
                  </a:rPr>
                  <a:t>中抽取样本，并重写公式</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得到</a:t>
                </a:r>
                <a:r>
                  <a:rPr lang="en-US" altLang="zh-CN" sz="2400" dirty="0">
                    <a:solidFill>
                      <a:srgbClr val="000000"/>
                    </a:solidFill>
                    <a:latin typeface="Times New Roman" panose="02020603050405020304" pitchFamily="18" charset="0"/>
                    <a:cs typeface="Times New Roman" panose="02020603050405020304" pitchFamily="18" charset="0"/>
                  </a:rPr>
                  <a:t>(2)</a:t>
                </a:r>
              </a:p>
              <a:p>
                <a:pPr marL="342900" indent="-342900">
                  <a:buFont typeface="Arial" panose="020B0604020202020204" pitchFamily="34" charset="0"/>
                  <a:buChar char="•"/>
                </a:pPr>
                <a:endParaRPr lang="en-US" altLang="zh-CN" sz="8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dirty="0">
                    <a:solidFill>
                      <a:srgbClr val="000000"/>
                    </a:solidFill>
                    <a:latin typeface="Times New Roman" panose="02020603050405020304" pitchFamily="18" charset="0"/>
                    <a:cs typeface="Times New Roman" panose="02020603050405020304" pitchFamily="18" charset="0"/>
                  </a:rPr>
                  <a:t>像素</a:t>
                </a:r>
                <a:r>
                  <a:rPr lang="en-US" altLang="zh-CN" sz="2400" dirty="0">
                    <a:solidFill>
                      <a:srgbClr val="000000"/>
                    </a:solidFill>
                    <a:latin typeface="Times New Roman" panose="02020603050405020304" pitchFamily="18" charset="0"/>
                    <a:cs typeface="Times New Roman" panose="02020603050405020304" pitchFamily="18" charset="0"/>
                  </a:rPr>
                  <a:t>i</a:t>
                </a:r>
                <a:r>
                  <a:rPr lang="zh-CN" altLang="en-US" sz="2400" dirty="0">
                    <a:solidFill>
                      <a:srgbClr val="000000"/>
                    </a:solidFill>
                    <a:latin typeface="Times New Roman" panose="02020603050405020304" pitchFamily="18" charset="0"/>
                    <a:cs typeface="Times New Roman" panose="02020603050405020304" pitchFamily="18" charset="0"/>
                  </a:rPr>
                  <a:t>的最终输出为</a:t>
                </a:r>
                <a:r>
                  <a:rPr lang="en-US" altLang="zh-CN" sz="2400" dirty="0">
                    <a:solidFill>
                      <a:srgbClr val="000000"/>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altLang="zh-CN" sz="8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b="0" i="0" dirty="0">
                    <a:effectLst/>
                    <a:latin typeface="-apple-system"/>
                  </a:rPr>
                  <a:t>贝叶斯模型的损失函数</a:t>
                </a:r>
                <a:r>
                  <a:rPr lang="en-US" altLang="zh-CN" sz="2400" b="0" i="0" dirty="0">
                    <a:solidFill>
                      <a:srgbClr val="000000"/>
                    </a:solidFill>
                    <a:effectLst/>
                    <a:latin typeface="Times New Roman" panose="02020603050405020304" pitchFamily="18" charset="0"/>
                    <a:cs typeface="Times New Roman" panose="02020603050405020304" pitchFamily="18" charset="0"/>
                    <a:sym typeface="Wingdings" panose="05000000000000000000" pitchFamily="2" charset="2"/>
                  </a:rPr>
                  <a:t>:</a:t>
                </a:r>
                <a:r>
                  <a:rPr lang="zh-CN" altLang="en-US" sz="2400" b="0" i="0" dirty="0">
                    <a:solidFill>
                      <a:srgbClr val="000000"/>
                    </a:solidFill>
                    <a:effectLst/>
                    <a:latin typeface="Times New Roman" panose="02020603050405020304" pitchFamily="18" charset="0"/>
                    <a:cs typeface="Times New Roman" panose="02020603050405020304" pitchFamily="18" charset="0"/>
                    <a:sym typeface="Wingdings" panose="05000000000000000000" pitchFamily="2" charset="2"/>
                  </a:rPr>
                  <a:t>公式</a:t>
                </a:r>
                <a:r>
                  <a:rPr lang="en-US" altLang="zh-CN" sz="2400" dirty="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(3)</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C63747CA-856F-0910-82F0-ACF72685BB08}"/>
                  </a:ext>
                </a:extLst>
              </p:cNvPr>
              <p:cNvSpPr txBox="1">
                <a:spLocks noRot="1" noChangeAspect="1" noMove="1" noResize="1" noEditPoints="1" noAdjustHandles="1" noChangeArrowheads="1" noChangeShapeType="1" noTextEdit="1"/>
              </p:cNvSpPr>
              <p:nvPr/>
            </p:nvSpPr>
            <p:spPr>
              <a:xfrm>
                <a:off x="201590" y="2210610"/>
                <a:ext cx="11990410" cy="2844497"/>
              </a:xfrm>
              <a:prstGeom prst="rect">
                <a:avLst/>
              </a:prstGeom>
              <a:blipFill>
                <a:blip r:embed="rId3"/>
                <a:stretch>
                  <a:fillRect l="-661" t="-2361" b="-4292"/>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8E725261-88C3-B383-43BB-BD0B5DBB62C4}"/>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1</a:t>
            </a:r>
          </a:p>
        </p:txBody>
      </p:sp>
      <p:pic>
        <p:nvPicPr>
          <p:cNvPr id="11" name="图片 10">
            <a:extLst>
              <a:ext uri="{FF2B5EF4-FFF2-40B4-BE49-F238E27FC236}">
                <a16:creationId xmlns:a16="http://schemas.microsoft.com/office/drawing/2014/main" id="{07832C5A-2B33-2263-A8BE-42CF5C9053A8}"/>
              </a:ext>
            </a:extLst>
          </p:cNvPr>
          <p:cNvPicPr>
            <a:picLocks noChangeAspect="1"/>
          </p:cNvPicPr>
          <p:nvPr/>
        </p:nvPicPr>
        <p:blipFill>
          <a:blip r:embed="rId4"/>
          <a:stretch>
            <a:fillRect/>
          </a:stretch>
        </p:blipFill>
        <p:spPr>
          <a:xfrm>
            <a:off x="155223" y="5322695"/>
            <a:ext cx="5790136" cy="581973"/>
          </a:xfrm>
          <a:prstGeom prst="rect">
            <a:avLst/>
          </a:prstGeom>
        </p:spPr>
      </p:pic>
      <p:pic>
        <p:nvPicPr>
          <p:cNvPr id="17" name="图片 16">
            <a:extLst>
              <a:ext uri="{FF2B5EF4-FFF2-40B4-BE49-F238E27FC236}">
                <a16:creationId xmlns:a16="http://schemas.microsoft.com/office/drawing/2014/main" id="{64CF6DB8-F798-716F-7E95-DA207D016F8B}"/>
              </a:ext>
            </a:extLst>
          </p:cNvPr>
          <p:cNvPicPr>
            <a:picLocks noChangeAspect="1"/>
          </p:cNvPicPr>
          <p:nvPr/>
        </p:nvPicPr>
        <p:blipFill>
          <a:blip r:embed="rId5"/>
          <a:stretch>
            <a:fillRect/>
          </a:stretch>
        </p:blipFill>
        <p:spPr>
          <a:xfrm>
            <a:off x="155223" y="6104521"/>
            <a:ext cx="6186645" cy="396952"/>
          </a:xfrm>
          <a:prstGeom prst="rect">
            <a:avLst/>
          </a:prstGeom>
        </p:spPr>
      </p:pic>
      <p:pic>
        <p:nvPicPr>
          <p:cNvPr id="19" name="图片 18">
            <a:extLst>
              <a:ext uri="{FF2B5EF4-FFF2-40B4-BE49-F238E27FC236}">
                <a16:creationId xmlns:a16="http://schemas.microsoft.com/office/drawing/2014/main" id="{BB5C4832-4FFF-830A-57DE-F26F6C72633B}"/>
              </a:ext>
            </a:extLst>
          </p:cNvPr>
          <p:cNvPicPr>
            <a:picLocks noChangeAspect="1"/>
          </p:cNvPicPr>
          <p:nvPr/>
        </p:nvPicPr>
        <p:blipFill rotWithShape="1">
          <a:blip r:embed="rId6"/>
          <a:srcRect t="8127"/>
          <a:stretch/>
        </p:blipFill>
        <p:spPr>
          <a:xfrm>
            <a:off x="3452741" y="4123214"/>
            <a:ext cx="3416279" cy="428805"/>
          </a:xfrm>
          <a:prstGeom prst="rect">
            <a:avLst/>
          </a:prstGeom>
        </p:spPr>
      </p:pic>
      <p:pic>
        <p:nvPicPr>
          <p:cNvPr id="22" name="图片 21">
            <a:extLst>
              <a:ext uri="{FF2B5EF4-FFF2-40B4-BE49-F238E27FC236}">
                <a16:creationId xmlns:a16="http://schemas.microsoft.com/office/drawing/2014/main" id="{F7B67092-D38A-26B5-CE01-1A0B7ED14A8C}"/>
              </a:ext>
            </a:extLst>
          </p:cNvPr>
          <p:cNvPicPr>
            <a:picLocks noChangeAspect="1"/>
          </p:cNvPicPr>
          <p:nvPr/>
        </p:nvPicPr>
        <p:blipFill>
          <a:blip r:embed="rId7"/>
          <a:stretch>
            <a:fillRect/>
          </a:stretch>
        </p:blipFill>
        <p:spPr>
          <a:xfrm>
            <a:off x="6595792" y="5322695"/>
            <a:ext cx="5596208" cy="1263094"/>
          </a:xfrm>
          <a:prstGeom prst="rect">
            <a:avLst/>
          </a:prstGeom>
        </p:spPr>
      </p:pic>
    </p:spTree>
    <p:extLst>
      <p:ext uri="{BB962C8B-B14F-4D97-AF65-F5344CB8AC3E}">
        <p14:creationId xmlns:p14="http://schemas.microsoft.com/office/powerpoint/2010/main" val="1175773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4" name="文本框 3">
            <a:extLst>
              <a:ext uri="{FF2B5EF4-FFF2-40B4-BE49-F238E27FC236}">
                <a16:creationId xmlns:a16="http://schemas.microsoft.com/office/drawing/2014/main" id="{D1E2915E-D0B7-075D-3B23-42572BC35EE0}"/>
              </a:ext>
            </a:extLst>
          </p:cNvPr>
          <p:cNvSpPr txBox="1"/>
          <p:nvPr/>
        </p:nvSpPr>
        <p:spPr>
          <a:xfrm>
            <a:off x="401093" y="1655596"/>
            <a:ext cx="7752307" cy="461665"/>
          </a:xfrm>
          <a:prstGeom prst="rect">
            <a:avLst/>
          </a:prstGeom>
          <a:noFill/>
        </p:spPr>
        <p:txBody>
          <a:bodyPr wrap="square">
            <a:spAutoFit/>
          </a:bodyPr>
          <a:lstStyle/>
          <a:p>
            <a:r>
              <a:rPr lang="zh-CN" altLang="en-US" sz="2400" dirty="0">
                <a:solidFill>
                  <a:srgbClr val="000000"/>
                </a:solidFill>
                <a:effectLst/>
                <a:latin typeface="微软雅黑" panose="020B0503020204020204" pitchFamily="34" charset="-122"/>
                <a:ea typeface="微软雅黑" panose="020B0503020204020204" pitchFamily="34" charset="-122"/>
              </a:rPr>
              <a:t>第二阶段：从不确定性图中选择典型的核来注释掩模</a:t>
            </a:r>
            <a:endParaRPr lang="zh-CN" altLang="en-US" sz="2400" dirty="0"/>
          </a:p>
        </p:txBody>
      </p:sp>
      <p:sp>
        <p:nvSpPr>
          <p:cNvPr id="5" name="文本框 4">
            <a:extLst>
              <a:ext uri="{FF2B5EF4-FFF2-40B4-BE49-F238E27FC236}">
                <a16:creationId xmlns:a16="http://schemas.microsoft.com/office/drawing/2014/main" id="{C63747CA-856F-0910-82F0-ACF72685BB08}"/>
              </a:ext>
            </a:extLst>
          </p:cNvPr>
          <p:cNvSpPr txBox="1"/>
          <p:nvPr/>
        </p:nvSpPr>
        <p:spPr>
          <a:xfrm>
            <a:off x="168243" y="2787192"/>
            <a:ext cx="6160605" cy="390709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0" i="0" dirty="0">
                <a:effectLst/>
                <a:latin typeface="-apple-system"/>
              </a:rPr>
              <a:t>根据预测的不确定度图</a:t>
            </a:r>
            <a:r>
              <a:rPr lang="en-US" altLang="zh-CN" sz="2400" b="0" i="0" dirty="0">
                <a:effectLst/>
                <a:latin typeface="-apple-system"/>
              </a:rPr>
              <a:t>(</a:t>
            </a:r>
            <a:r>
              <a:rPr lang="zh-CN" altLang="en-US" sz="2400" b="0" i="0" dirty="0">
                <a:effectLst/>
                <a:latin typeface="-apple-system"/>
              </a:rPr>
              <a:t>图</a:t>
            </a:r>
            <a:r>
              <a:rPr lang="en-US" altLang="zh-CN" sz="2400" b="0" i="0" dirty="0">
                <a:effectLst/>
                <a:latin typeface="-apple-system"/>
              </a:rPr>
              <a:t>2(b))</a:t>
            </a:r>
            <a:r>
              <a:rPr lang="zh-CN" altLang="en-US" sz="2400" b="0" i="0" dirty="0">
                <a:effectLst/>
                <a:latin typeface="-apple-system"/>
              </a:rPr>
              <a:t>，计算出以每个核点</a:t>
            </a:r>
            <a:r>
              <a:rPr lang="zh-CN" altLang="en-US" sz="2400" dirty="0">
                <a:latin typeface="-apple-system"/>
              </a:rPr>
              <a:t>的</a:t>
            </a:r>
            <a:r>
              <a:rPr lang="zh-CN" altLang="en-US" sz="2400" b="0" i="0" dirty="0">
                <a:effectLst/>
                <a:latin typeface="-apple-system"/>
              </a:rPr>
              <a:t>不确定度。</a:t>
            </a:r>
            <a:endParaRPr lang="en-US" altLang="zh-CN" sz="2400" b="0" i="0" dirty="0">
              <a:effectLst/>
              <a:latin typeface="-apple-system"/>
            </a:endParaRPr>
          </a:p>
          <a:p>
            <a:pPr marL="342900" indent="-342900">
              <a:lnSpc>
                <a:spcPct val="150000"/>
              </a:lnSpc>
              <a:buFont typeface="Arial" panose="020B0604020202020204" pitchFamily="34" charset="0"/>
              <a:buChar char="•"/>
            </a:pPr>
            <a:r>
              <a:rPr lang="zh-CN" altLang="en-US" sz="2400" b="0" i="0" dirty="0">
                <a:effectLst/>
                <a:latin typeface="-apple-system"/>
              </a:rPr>
              <a:t>高不确定性值的核在</a:t>
            </a:r>
            <a:r>
              <a:rPr lang="en-US" altLang="zh-CN" sz="2400" b="0" i="0" dirty="0">
                <a:effectLst/>
                <a:latin typeface="-apple-system"/>
              </a:rPr>
              <a:t>Voronoi</a:t>
            </a:r>
            <a:r>
              <a:rPr lang="zh-CN" altLang="en-US" sz="2400" dirty="0">
                <a:latin typeface="-apple-system"/>
              </a:rPr>
              <a:t>标签</a:t>
            </a:r>
            <a:r>
              <a:rPr lang="zh-CN" altLang="en-US" sz="2400" b="0" i="0" dirty="0">
                <a:effectLst/>
                <a:latin typeface="-apple-system"/>
              </a:rPr>
              <a:t>或聚类标签中具有较大的噪声。它们的颜色经常不均匀或与背景颜色相似</a:t>
            </a:r>
            <a:r>
              <a:rPr lang="en-US" altLang="zh-CN" sz="2400" b="0" i="0" dirty="0">
                <a:effectLst/>
                <a:latin typeface="-apple-system"/>
              </a:rPr>
              <a:t>(</a:t>
            </a:r>
            <a:r>
              <a:rPr lang="zh-CN" altLang="en-US" sz="2400" b="0" i="0" dirty="0">
                <a:effectLst/>
                <a:latin typeface="-apple-system"/>
              </a:rPr>
              <a:t>图</a:t>
            </a:r>
            <a:r>
              <a:rPr lang="en-US" altLang="zh-CN" sz="2400" b="0" i="0" dirty="0">
                <a:effectLst/>
                <a:latin typeface="-apple-system"/>
              </a:rPr>
              <a:t>2(a)</a:t>
            </a:r>
            <a:r>
              <a:rPr lang="zh-CN" altLang="en-US" sz="2400" b="0" i="0" dirty="0">
                <a:effectLst/>
                <a:latin typeface="-apple-system"/>
              </a:rPr>
              <a:t>右上角区域</a:t>
            </a:r>
            <a:r>
              <a:rPr lang="en-US" altLang="zh-CN" sz="2400" b="0" i="0" dirty="0">
                <a:effectLst/>
                <a:latin typeface="-apple-system"/>
              </a:rPr>
              <a:t>)</a:t>
            </a:r>
            <a:r>
              <a:rPr lang="zh-CN" altLang="en-US" sz="2400" b="0" i="0" dirty="0">
                <a:effectLst/>
                <a:latin typeface="-apple-system"/>
              </a:rPr>
              <a:t>。</a:t>
            </a:r>
            <a:endParaRPr lang="en-US" altLang="zh-CN" sz="2400" b="0" i="0" dirty="0">
              <a:effectLst/>
              <a:latin typeface="-apple-system"/>
            </a:endParaRPr>
          </a:p>
          <a:p>
            <a:pPr marL="342900" indent="-342900">
              <a:lnSpc>
                <a:spcPct val="150000"/>
              </a:lnSpc>
              <a:buFont typeface="Arial" panose="020B0604020202020204" pitchFamily="34" charset="0"/>
              <a:buChar char="•"/>
            </a:pPr>
            <a:r>
              <a:rPr lang="zh-CN" altLang="en-US" sz="2400" b="0" i="0" dirty="0">
                <a:effectLst/>
                <a:latin typeface="-apple-system"/>
              </a:rPr>
              <a:t>对所有核的不确定度值进行排序，选择前</a:t>
            </a:r>
            <a:r>
              <a:rPr lang="en-US" altLang="zh-CN" sz="2400" b="0" i="0" dirty="0">
                <a:effectLst/>
                <a:latin typeface="-apple-system"/>
              </a:rPr>
              <a:t>5%</a:t>
            </a:r>
            <a:r>
              <a:rPr lang="zh-CN" altLang="en-US" sz="2400" b="0" i="0" dirty="0">
                <a:effectLst/>
                <a:latin typeface="-apple-system"/>
              </a:rPr>
              <a:t>的代表性核进行掩膜标注</a:t>
            </a:r>
            <a:r>
              <a:rPr lang="en-US" altLang="zh-CN" sz="2400" b="0" i="0" dirty="0">
                <a:effectLst/>
                <a:latin typeface="-apple-system"/>
              </a:rPr>
              <a:t>(</a:t>
            </a:r>
            <a:r>
              <a:rPr lang="zh-CN" altLang="en-US" sz="2400" b="0" i="0" dirty="0">
                <a:effectLst/>
                <a:latin typeface="-apple-system"/>
              </a:rPr>
              <a:t>图</a:t>
            </a:r>
            <a:r>
              <a:rPr lang="en-US" altLang="zh-CN" sz="2400" b="0" i="0" dirty="0">
                <a:effectLst/>
                <a:latin typeface="-apple-system"/>
              </a:rPr>
              <a:t>2(c))</a:t>
            </a:r>
            <a:r>
              <a:rPr lang="zh-CN" altLang="en-US" sz="2400" b="0" i="0" dirty="0">
                <a:effectLst/>
                <a:latin typeface="-apple-system"/>
              </a:rPr>
              <a:t>。</a:t>
            </a:r>
            <a:endParaRPr lang="en-US" altLang="zh-CN" sz="2400" b="0" i="0" dirty="0">
              <a:solidFill>
                <a:srgbClr val="000000"/>
              </a:solidFill>
              <a:effectLst/>
              <a:latin typeface="Helvetica Neue"/>
            </a:endParaRPr>
          </a:p>
        </p:txBody>
      </p:sp>
      <p:sp>
        <p:nvSpPr>
          <p:cNvPr id="3" name="文本框 2">
            <a:extLst>
              <a:ext uri="{FF2B5EF4-FFF2-40B4-BE49-F238E27FC236}">
                <a16:creationId xmlns:a16="http://schemas.microsoft.com/office/drawing/2014/main" id="{8E725261-88C3-B383-43BB-BD0B5DBB62C4}"/>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1</a:t>
            </a:r>
          </a:p>
        </p:txBody>
      </p:sp>
      <p:pic>
        <p:nvPicPr>
          <p:cNvPr id="7" name="图片 6">
            <a:extLst>
              <a:ext uri="{FF2B5EF4-FFF2-40B4-BE49-F238E27FC236}">
                <a16:creationId xmlns:a16="http://schemas.microsoft.com/office/drawing/2014/main" id="{EEC8518D-385D-B40F-6165-068F14ACC031}"/>
              </a:ext>
            </a:extLst>
          </p:cNvPr>
          <p:cNvPicPr>
            <a:picLocks noChangeAspect="1"/>
          </p:cNvPicPr>
          <p:nvPr/>
        </p:nvPicPr>
        <p:blipFill>
          <a:blip r:embed="rId3"/>
          <a:stretch>
            <a:fillRect/>
          </a:stretch>
        </p:blipFill>
        <p:spPr>
          <a:xfrm>
            <a:off x="6362195" y="3144405"/>
            <a:ext cx="5829805" cy="2651990"/>
          </a:xfrm>
          <a:prstGeom prst="rect">
            <a:avLst/>
          </a:prstGeom>
        </p:spPr>
      </p:pic>
      <p:sp>
        <p:nvSpPr>
          <p:cNvPr id="8" name="文本框 7">
            <a:extLst>
              <a:ext uri="{FF2B5EF4-FFF2-40B4-BE49-F238E27FC236}">
                <a16:creationId xmlns:a16="http://schemas.microsoft.com/office/drawing/2014/main" id="{CCA00D2A-5A44-9133-EEB8-2112AF20904E}"/>
              </a:ext>
            </a:extLst>
          </p:cNvPr>
          <p:cNvSpPr txBox="1"/>
          <p:nvPr/>
        </p:nvSpPr>
        <p:spPr>
          <a:xfrm>
            <a:off x="401094" y="2240993"/>
            <a:ext cx="6093912" cy="461665"/>
          </a:xfrm>
          <a:prstGeom prst="rect">
            <a:avLst/>
          </a:prstGeom>
          <a:noFill/>
        </p:spPr>
        <p:txBody>
          <a:bodyPr wrap="square">
            <a:spAutoFit/>
          </a:bodyPr>
          <a:lstStyle/>
          <a:p>
            <a:r>
              <a:rPr lang="en-US" altLang="zh-CN" sz="2400" dirty="0">
                <a:latin typeface="-apple-system"/>
              </a:rPr>
              <a:t>A.</a:t>
            </a:r>
            <a:r>
              <a:rPr lang="zh-CN" altLang="en-US" sz="2400" dirty="0">
                <a:latin typeface="-apple-system"/>
              </a:rPr>
              <a:t>待注释核的选择</a:t>
            </a:r>
          </a:p>
        </p:txBody>
      </p:sp>
    </p:spTree>
    <p:extLst>
      <p:ext uri="{BB962C8B-B14F-4D97-AF65-F5344CB8AC3E}">
        <p14:creationId xmlns:p14="http://schemas.microsoft.com/office/powerpoint/2010/main" val="3838813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41E4836-1186-3024-FEEF-AE4BEA111A1F}"/>
              </a:ext>
            </a:extLst>
          </p:cNvPr>
          <p:cNvPicPr>
            <a:picLocks noChangeAspect="1"/>
          </p:cNvPicPr>
          <p:nvPr/>
        </p:nvPicPr>
        <p:blipFill>
          <a:blip r:embed="rId3"/>
          <a:stretch>
            <a:fillRect/>
          </a:stretch>
        </p:blipFill>
        <p:spPr>
          <a:xfrm>
            <a:off x="5156769" y="3189814"/>
            <a:ext cx="7035231" cy="3641403"/>
          </a:xfrm>
          <a:prstGeom prst="rect">
            <a:avLst/>
          </a:prstGeom>
        </p:spPr>
      </p:pic>
      <p:sp>
        <p:nvSpPr>
          <p:cNvPr id="2" name="文本占位符 1"/>
          <p:cNvSpPr>
            <a:spLocks noGrp="1"/>
          </p:cNvSpPr>
          <p:nvPr>
            <p:ph type="body" sz="quarter" idx="13"/>
          </p:nvPr>
        </p:nvSpPr>
        <p:spPr/>
        <p:txBody>
          <a:bodyPr/>
          <a:lstStyle/>
          <a:p>
            <a:r>
              <a:rPr lang="zh-CN" altLang="en-US" dirty="0"/>
              <a:t>研究思路与技术路线</a:t>
            </a:r>
          </a:p>
        </p:txBody>
      </p:sp>
      <p:sp>
        <p:nvSpPr>
          <p:cNvPr id="4" name="文本框 3">
            <a:extLst>
              <a:ext uri="{FF2B5EF4-FFF2-40B4-BE49-F238E27FC236}">
                <a16:creationId xmlns:a16="http://schemas.microsoft.com/office/drawing/2014/main" id="{D1E2915E-D0B7-075D-3B23-42572BC35EE0}"/>
              </a:ext>
            </a:extLst>
          </p:cNvPr>
          <p:cNvSpPr txBox="1"/>
          <p:nvPr/>
        </p:nvSpPr>
        <p:spPr>
          <a:xfrm>
            <a:off x="401093" y="1655596"/>
            <a:ext cx="7726907" cy="461665"/>
          </a:xfrm>
          <a:prstGeom prst="rect">
            <a:avLst/>
          </a:prstGeom>
          <a:noFill/>
        </p:spPr>
        <p:txBody>
          <a:bodyPr wrap="square">
            <a:spAutoFit/>
          </a:bodyPr>
          <a:lstStyle/>
          <a:p>
            <a:r>
              <a:rPr lang="zh-CN" altLang="en-US" sz="2400" dirty="0">
                <a:solidFill>
                  <a:srgbClr val="000000"/>
                </a:solidFill>
                <a:effectLst/>
                <a:latin typeface="微软雅黑" panose="020B0503020204020204" pitchFamily="34" charset="-122"/>
                <a:ea typeface="微软雅黑" panose="020B0503020204020204" pitchFamily="34" charset="-122"/>
              </a:rPr>
              <a:t>第二阶段：从不确定性图中选择典型的核来注释掩模</a:t>
            </a:r>
            <a:endParaRPr lang="zh-CN" altLang="en-US" sz="2400" dirty="0"/>
          </a:p>
        </p:txBody>
      </p:sp>
      <p:sp>
        <p:nvSpPr>
          <p:cNvPr id="3" name="文本框 2">
            <a:extLst>
              <a:ext uri="{FF2B5EF4-FFF2-40B4-BE49-F238E27FC236}">
                <a16:creationId xmlns:a16="http://schemas.microsoft.com/office/drawing/2014/main" id="{8E725261-88C3-B383-43BB-BD0B5DBB62C4}"/>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1</a:t>
            </a:r>
          </a:p>
        </p:txBody>
      </p:sp>
      <p:sp>
        <p:nvSpPr>
          <p:cNvPr id="8" name="文本框 7">
            <a:extLst>
              <a:ext uri="{FF2B5EF4-FFF2-40B4-BE49-F238E27FC236}">
                <a16:creationId xmlns:a16="http://schemas.microsoft.com/office/drawing/2014/main" id="{CCA00D2A-5A44-9133-EEB8-2112AF20904E}"/>
              </a:ext>
            </a:extLst>
          </p:cNvPr>
          <p:cNvSpPr txBox="1"/>
          <p:nvPr/>
        </p:nvSpPr>
        <p:spPr>
          <a:xfrm>
            <a:off x="401094" y="2437049"/>
            <a:ext cx="11790906" cy="830997"/>
          </a:xfrm>
          <a:prstGeom prst="rect">
            <a:avLst/>
          </a:prstGeom>
          <a:noFill/>
        </p:spPr>
        <p:txBody>
          <a:bodyPr wrap="square">
            <a:spAutoFit/>
          </a:bodyPr>
          <a:lstStyle/>
          <a:p>
            <a:r>
              <a:rPr lang="en-US" altLang="zh-CN" sz="2400" dirty="0">
                <a:latin typeface="-apple-system"/>
              </a:rPr>
              <a:t>B.</a:t>
            </a:r>
            <a:r>
              <a:rPr lang="zh-CN" altLang="en-US" sz="2400" b="0" i="0" dirty="0">
                <a:effectLst/>
                <a:latin typeface="-apple-system"/>
              </a:rPr>
              <a:t>用掩膜修改标签：选定的核，掩膜比它们的点标注更精确。因此，我们将他们的掩膜集成到集群和</a:t>
            </a:r>
            <a:r>
              <a:rPr lang="en-US" altLang="zh-CN" sz="2400" b="0" i="0" dirty="0">
                <a:effectLst/>
                <a:latin typeface="-apple-system"/>
              </a:rPr>
              <a:t>Voronoi</a:t>
            </a:r>
            <a:r>
              <a:rPr lang="zh-CN" altLang="en-US" sz="2400" b="0" i="0" dirty="0">
                <a:effectLst/>
                <a:latin typeface="-apple-system"/>
              </a:rPr>
              <a:t>标签中。</a:t>
            </a:r>
            <a:endParaRPr lang="en-US" altLang="zh-CN" sz="2400" b="0" i="0" dirty="0">
              <a:solidFill>
                <a:srgbClr val="000000"/>
              </a:solidFill>
              <a:effectLst/>
              <a:latin typeface="Helvetica Neue"/>
            </a:endParaRPr>
          </a:p>
        </p:txBody>
      </p:sp>
      <p:sp>
        <p:nvSpPr>
          <p:cNvPr id="10" name="文本框 9">
            <a:extLst>
              <a:ext uri="{FF2B5EF4-FFF2-40B4-BE49-F238E27FC236}">
                <a16:creationId xmlns:a16="http://schemas.microsoft.com/office/drawing/2014/main" id="{89BED040-07ED-4AB2-FE85-C2C8761A51E7}"/>
              </a:ext>
            </a:extLst>
          </p:cNvPr>
          <p:cNvSpPr txBox="1"/>
          <p:nvPr/>
        </p:nvSpPr>
        <p:spPr>
          <a:xfrm>
            <a:off x="401094" y="3791901"/>
            <a:ext cx="6093912" cy="461665"/>
          </a:xfrm>
          <a:prstGeom prst="rect">
            <a:avLst/>
          </a:prstGeom>
          <a:noFill/>
        </p:spPr>
        <p:txBody>
          <a:bodyPr wrap="square">
            <a:spAutoFit/>
          </a:bodyPr>
          <a:lstStyle/>
          <a:p>
            <a:r>
              <a:rPr lang="en-US" altLang="zh-CN" sz="2400" dirty="0">
                <a:latin typeface="-apple-system"/>
              </a:rPr>
              <a:t>C.</a:t>
            </a:r>
            <a:r>
              <a:rPr lang="zh-CN" altLang="en-US" sz="2400" dirty="0">
                <a:latin typeface="-apple-system"/>
              </a:rPr>
              <a:t>使用</a:t>
            </a:r>
            <a:r>
              <a:rPr lang="zh-CN" altLang="en-US" sz="2400" b="0" i="0" dirty="0">
                <a:effectLst/>
                <a:latin typeface="-apple-system"/>
              </a:rPr>
              <a:t>修改标签进行训练</a:t>
            </a:r>
            <a:r>
              <a:rPr lang="en-US" altLang="zh-CN" sz="2400" dirty="0">
                <a:solidFill>
                  <a:srgbClr val="000000"/>
                </a:solidFill>
                <a:latin typeface="Times New Roman" panose="02020603050405020304" pitchFamily="18" charset="0"/>
                <a:ea typeface="+mj-ea"/>
                <a:cs typeface="Times New Roman" panose="02020603050405020304" pitchFamily="18" charset="0"/>
              </a:rPr>
              <a:t>ResUnet34</a:t>
            </a:r>
            <a:endParaRPr lang="zh-CN" altLang="en-US" sz="2400" dirty="0">
              <a:latin typeface="-apple-system"/>
            </a:endParaRPr>
          </a:p>
        </p:txBody>
      </p:sp>
      <p:sp>
        <p:nvSpPr>
          <p:cNvPr id="14" name="文本框 13">
            <a:extLst>
              <a:ext uri="{FF2B5EF4-FFF2-40B4-BE49-F238E27FC236}">
                <a16:creationId xmlns:a16="http://schemas.microsoft.com/office/drawing/2014/main" id="{3AF21223-D7DC-102C-0149-A6116E197FCA}"/>
              </a:ext>
            </a:extLst>
          </p:cNvPr>
          <p:cNvSpPr txBox="1"/>
          <p:nvPr/>
        </p:nvSpPr>
        <p:spPr>
          <a:xfrm>
            <a:off x="386467" y="4310332"/>
            <a:ext cx="4649245" cy="461665"/>
          </a:xfrm>
          <a:prstGeom prst="rect">
            <a:avLst/>
          </a:prstGeom>
          <a:noFill/>
        </p:spPr>
        <p:txBody>
          <a:bodyPr wrap="square">
            <a:spAutoFit/>
          </a:bodyPr>
          <a:lstStyle/>
          <a:p>
            <a:r>
              <a:rPr lang="zh-CN" altLang="en-US" sz="2400" dirty="0">
                <a:latin typeface="-apple-system"/>
              </a:rPr>
              <a:t>损失函数与方程</a:t>
            </a:r>
            <a:r>
              <a:rPr lang="en-US" altLang="zh-CN" sz="2400" dirty="0">
                <a:latin typeface="-apple-system"/>
              </a:rPr>
              <a:t>3</a:t>
            </a:r>
            <a:r>
              <a:rPr lang="zh-CN" altLang="en-US" sz="2400" dirty="0">
                <a:latin typeface="-apple-system"/>
              </a:rPr>
              <a:t>中的步骤</a:t>
            </a:r>
            <a:r>
              <a:rPr lang="en-US" altLang="zh-CN" sz="2400" dirty="0">
                <a:latin typeface="-apple-system"/>
              </a:rPr>
              <a:t>1</a:t>
            </a:r>
            <a:r>
              <a:rPr lang="zh-CN" altLang="en-US" sz="2400" dirty="0">
                <a:latin typeface="-apple-system"/>
              </a:rPr>
              <a:t>相同</a:t>
            </a:r>
          </a:p>
        </p:txBody>
      </p:sp>
      <p:pic>
        <p:nvPicPr>
          <p:cNvPr id="15" name="图片 14">
            <a:extLst>
              <a:ext uri="{FF2B5EF4-FFF2-40B4-BE49-F238E27FC236}">
                <a16:creationId xmlns:a16="http://schemas.microsoft.com/office/drawing/2014/main" id="{88226A6F-62CD-0A9B-8984-10F4E9116B81}"/>
              </a:ext>
            </a:extLst>
          </p:cNvPr>
          <p:cNvPicPr>
            <a:picLocks noChangeAspect="1"/>
          </p:cNvPicPr>
          <p:nvPr/>
        </p:nvPicPr>
        <p:blipFill>
          <a:blip r:embed="rId4"/>
          <a:stretch>
            <a:fillRect/>
          </a:stretch>
        </p:blipFill>
        <p:spPr>
          <a:xfrm>
            <a:off x="401093" y="5202404"/>
            <a:ext cx="4400724" cy="993267"/>
          </a:xfrm>
          <a:prstGeom prst="rect">
            <a:avLst/>
          </a:prstGeom>
        </p:spPr>
      </p:pic>
    </p:spTree>
    <p:extLst>
      <p:ext uri="{BB962C8B-B14F-4D97-AF65-F5344CB8AC3E}">
        <p14:creationId xmlns:p14="http://schemas.microsoft.com/office/powerpoint/2010/main" val="2960899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4" name="文本框 3">
            <a:extLst>
              <a:ext uri="{FF2B5EF4-FFF2-40B4-BE49-F238E27FC236}">
                <a16:creationId xmlns:a16="http://schemas.microsoft.com/office/drawing/2014/main" id="{D1E2915E-D0B7-075D-3B23-42572BC35EE0}"/>
              </a:ext>
            </a:extLst>
          </p:cNvPr>
          <p:cNvSpPr txBox="1"/>
          <p:nvPr/>
        </p:nvSpPr>
        <p:spPr>
          <a:xfrm>
            <a:off x="401093" y="1655596"/>
            <a:ext cx="5694907" cy="461665"/>
          </a:xfrm>
          <a:prstGeom prst="rect">
            <a:avLst/>
          </a:prstGeom>
          <a:noFill/>
        </p:spPr>
        <p:txBody>
          <a:bodyPr wrap="square">
            <a:spAutoFit/>
          </a:bodyPr>
          <a:lstStyle/>
          <a:p>
            <a:r>
              <a:rPr lang="zh-CN" altLang="en-US" sz="2400" dirty="0">
                <a:solidFill>
                  <a:srgbClr val="000000"/>
                </a:solidFill>
                <a:effectLst/>
                <a:latin typeface="微软雅黑" panose="020B0503020204020204" pitchFamily="34" charset="-122"/>
                <a:ea typeface="微软雅黑" panose="020B0503020204020204" pitchFamily="34" charset="-122"/>
              </a:rPr>
              <a:t>第一阶段：半监督核检测策略</a:t>
            </a:r>
            <a:endParaRPr lang="zh-CN" altLang="en-US" sz="2400" dirty="0"/>
          </a:p>
        </p:txBody>
      </p:sp>
      <p:sp>
        <p:nvSpPr>
          <p:cNvPr id="6" name="文本框 5">
            <a:extLst>
              <a:ext uri="{FF2B5EF4-FFF2-40B4-BE49-F238E27FC236}">
                <a16:creationId xmlns:a16="http://schemas.microsoft.com/office/drawing/2014/main" id="{5A17FC20-C9C9-0FFF-78C4-DCBBFFABEA8A}"/>
              </a:ext>
            </a:extLst>
          </p:cNvPr>
          <p:cNvSpPr txBox="1"/>
          <p:nvPr/>
        </p:nvSpPr>
        <p:spPr>
          <a:xfrm>
            <a:off x="401094" y="2240993"/>
            <a:ext cx="6093912" cy="461665"/>
          </a:xfrm>
          <a:prstGeom prst="rect">
            <a:avLst/>
          </a:prstGeom>
          <a:noFill/>
        </p:spPr>
        <p:txBody>
          <a:bodyPr wrap="square">
            <a:spAutoFit/>
          </a:bodyPr>
          <a:lstStyle/>
          <a:p>
            <a:r>
              <a:rPr lang="en-US" altLang="zh-CN" sz="2400" dirty="0">
                <a:latin typeface="-apple-system"/>
              </a:rPr>
              <a:t>A.</a:t>
            </a:r>
            <a:r>
              <a:rPr lang="zh-CN" altLang="en-US" sz="2400" dirty="0">
                <a:latin typeface="-apple-system"/>
              </a:rPr>
              <a:t>使用扩展高斯掩模进行初始训练 </a:t>
            </a:r>
          </a:p>
        </p:txBody>
      </p:sp>
      <p:pic>
        <p:nvPicPr>
          <p:cNvPr id="8" name="图片 7">
            <a:extLst>
              <a:ext uri="{FF2B5EF4-FFF2-40B4-BE49-F238E27FC236}">
                <a16:creationId xmlns:a16="http://schemas.microsoft.com/office/drawing/2014/main" id="{61348CEC-D7AD-CD7B-5555-82101147F25E}"/>
              </a:ext>
            </a:extLst>
          </p:cNvPr>
          <p:cNvPicPr>
            <a:picLocks noChangeAspect="1"/>
          </p:cNvPicPr>
          <p:nvPr/>
        </p:nvPicPr>
        <p:blipFill>
          <a:blip r:embed="rId3"/>
          <a:stretch>
            <a:fillRect/>
          </a:stretch>
        </p:blipFill>
        <p:spPr>
          <a:xfrm>
            <a:off x="234062" y="3032646"/>
            <a:ext cx="5235394" cy="1447925"/>
          </a:xfrm>
          <a:prstGeom prst="rect">
            <a:avLst/>
          </a:prstGeom>
        </p:spPr>
      </p:pic>
      <p:pic>
        <p:nvPicPr>
          <p:cNvPr id="10" name="图片 9">
            <a:extLst>
              <a:ext uri="{FF2B5EF4-FFF2-40B4-BE49-F238E27FC236}">
                <a16:creationId xmlns:a16="http://schemas.microsoft.com/office/drawing/2014/main" id="{62A5795B-FF31-0C07-71CD-5278F66F6B8A}"/>
              </a:ext>
            </a:extLst>
          </p:cNvPr>
          <p:cNvPicPr>
            <a:picLocks noChangeAspect="1"/>
          </p:cNvPicPr>
          <p:nvPr/>
        </p:nvPicPr>
        <p:blipFill>
          <a:blip r:embed="rId4"/>
          <a:stretch>
            <a:fillRect/>
          </a:stretch>
        </p:blipFill>
        <p:spPr>
          <a:xfrm>
            <a:off x="319539" y="5202404"/>
            <a:ext cx="5149917" cy="923996"/>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63747CA-856F-0910-82F0-ACF72685BB08}"/>
                  </a:ext>
                </a:extLst>
              </p:cNvPr>
              <p:cNvSpPr txBox="1"/>
              <p:nvPr/>
            </p:nvSpPr>
            <p:spPr>
              <a:xfrm>
                <a:off x="5778549" y="3852513"/>
                <a:ext cx="6093912" cy="3046988"/>
              </a:xfrm>
              <a:prstGeom prst="rect">
                <a:avLst/>
              </a:prstGeom>
              <a:noFill/>
            </p:spPr>
            <p:txBody>
              <a:bodyPr wrap="square">
                <a:spAutoFit/>
              </a:bodyPr>
              <a:lstStyle/>
              <a:p>
                <a:pPr marL="342900" indent="-342900">
                  <a:buFont typeface="Arial" panose="020B0604020202020204" pitchFamily="34" charset="0"/>
                  <a:buChar char="•"/>
                </a:pPr>
                <a:r>
                  <a:rPr lang="zh-CN" altLang="en-US" sz="2400" dirty="0">
                    <a:solidFill>
                      <a:srgbClr val="333639"/>
                    </a:solidFill>
                    <a:latin typeface="-apple-system"/>
                  </a:rPr>
                  <a:t>在准备数据的阶段</a:t>
                </a:r>
                <a:r>
                  <a:rPr lang="zh-CN" altLang="en-US" sz="2400" b="0" i="0" dirty="0">
                    <a:solidFill>
                      <a:srgbClr val="333639"/>
                    </a:solidFill>
                    <a:effectLst/>
                    <a:latin typeface="-apple-system"/>
                  </a:rPr>
                  <a:t>使用扩展的高斯掩模提供更多的关于核的信息。</a:t>
                </a:r>
                <a:endParaRPr lang="en-US" altLang="zh-CN" sz="2400" b="0" i="0" dirty="0">
                  <a:solidFill>
                    <a:srgbClr val="333639"/>
                  </a:solidFill>
                  <a:effectLst/>
                  <a:latin typeface="-apple-system"/>
                </a:endParaRPr>
              </a:p>
              <a:p>
                <a:pPr marL="342900" indent="-342900">
                  <a:buFont typeface="Arial" panose="020B0604020202020204" pitchFamily="34" charset="0"/>
                  <a:buChar char="•"/>
                </a:pPr>
                <a:r>
                  <a:rPr lang="zh-CN" altLang="en-US" sz="2400" dirty="0">
                    <a:solidFill>
                      <a:srgbClr val="333639"/>
                    </a:solidFill>
                    <a:latin typeface="-apple-system"/>
                  </a:rPr>
                  <a:t>其</a:t>
                </a:r>
                <a:r>
                  <a:rPr lang="zh-CN" altLang="en-US" sz="2400" b="0" i="0" dirty="0">
                    <a:solidFill>
                      <a:srgbClr val="333639"/>
                    </a:solidFill>
                    <a:effectLst/>
                    <a:latin typeface="-apple-system"/>
                  </a:rPr>
                  <a:t>作为输入图像</a:t>
                </a:r>
                <a:r>
                  <a:rPr lang="zh-CN" altLang="en-US" sz="2400" dirty="0">
                    <a:solidFill>
                      <a:srgbClr val="000000"/>
                    </a:solidFill>
                    <a:latin typeface="Times New Roman" panose="02020603050405020304" pitchFamily="18" charset="0"/>
                    <a:ea typeface="+mj-ea"/>
                    <a:cs typeface="Times New Roman" panose="02020603050405020304" pitchFamily="18" charset="0"/>
                  </a:rPr>
                  <a:t>，通过回归模型</a:t>
                </a:r>
                <a:r>
                  <a:rPr lang="en-US" altLang="zh-CN" sz="2400" dirty="0">
                    <a:solidFill>
                      <a:srgbClr val="000000"/>
                    </a:solidFill>
                    <a:latin typeface="Times New Roman" panose="02020603050405020304" pitchFamily="18" charset="0"/>
                    <a:ea typeface="+mj-ea"/>
                    <a:cs typeface="Times New Roman" panose="02020603050405020304" pitchFamily="18" charset="0"/>
                  </a:rPr>
                  <a:t>ResUNet34</a:t>
                </a:r>
                <a:r>
                  <a:rPr lang="zh-CN" altLang="en-US" sz="2400" b="0" i="0" dirty="0">
                    <a:solidFill>
                      <a:srgbClr val="333639"/>
                    </a:solidFill>
                    <a:effectLst/>
                    <a:latin typeface="-apple-system"/>
                  </a:rPr>
                  <a:t>训练来学习从输入图像到核概率的映射。</a:t>
                </a:r>
                <a:endParaRPr lang="en-US" altLang="zh-CN" sz="2400" dirty="0">
                  <a:solidFill>
                    <a:srgbClr val="333639"/>
                  </a:solidFill>
                  <a:latin typeface="-apple-system"/>
                </a:endParaRPr>
              </a:p>
              <a:p>
                <a:pPr marL="342900" indent="-342900">
                  <a:buFont typeface="Arial" panose="020B0604020202020204" pitchFamily="34" charset="0"/>
                  <a:buChar char="•"/>
                </a:pPr>
                <a:r>
                  <a:rPr lang="zh-CN" altLang="en-US" sz="2400" b="0" i="0" dirty="0">
                    <a:solidFill>
                      <a:srgbClr val="333639"/>
                    </a:solidFill>
                    <a:effectLst/>
                    <a:latin typeface="-apple-system"/>
                  </a:rPr>
                  <a:t>通过最小化损失函数均方误差</a:t>
                </a:r>
                <a14:m>
                  <m:oMath xmlns:m="http://schemas.openxmlformats.org/officeDocument/2006/math">
                    <m:sSub>
                      <m:sSubPr>
                        <m:ctrlPr>
                          <a:rPr lang="en-US" altLang="zh-CN" sz="2400" i="1" dirty="0" smtClean="0">
                            <a:solidFill>
                              <a:srgbClr val="333639"/>
                            </a:solidFill>
                            <a:latin typeface="Cambria Math" panose="02040503050406030204" pitchFamily="18" charset="0"/>
                          </a:rPr>
                        </m:ctrlPr>
                      </m:sSubPr>
                      <m:e>
                        <m:r>
                          <a:rPr lang="en-US" altLang="zh-CN" sz="2400" i="1" dirty="0">
                            <a:solidFill>
                              <a:srgbClr val="333639"/>
                            </a:solidFill>
                            <a:latin typeface="Cambria Math" panose="02040503050406030204" pitchFamily="18" charset="0"/>
                          </a:rPr>
                          <m:t>𝐿</m:t>
                        </m:r>
                      </m:e>
                      <m:sub>
                        <m:r>
                          <a:rPr lang="en-US" altLang="zh-CN" sz="2400" i="1" dirty="0">
                            <a:solidFill>
                              <a:srgbClr val="333639"/>
                            </a:solidFill>
                            <a:latin typeface="Cambria Math" panose="02040503050406030204" pitchFamily="18" charset="0"/>
                          </a:rPr>
                          <m:t>𝑚𝑠𝑒</m:t>
                        </m:r>
                      </m:sub>
                    </m:sSub>
                  </m:oMath>
                </a14:m>
                <a:r>
                  <a:rPr lang="zh-CN" altLang="en-US" sz="2400" b="0" i="0" dirty="0">
                    <a:solidFill>
                      <a:srgbClr val="333639"/>
                    </a:solidFill>
                    <a:effectLst/>
                    <a:latin typeface="-apple-system"/>
                  </a:rPr>
                  <a:t>来优化回归模型，使其能够更好地预测每个像素是否为核。</a:t>
                </a:r>
                <a:endParaRPr lang="zh-CN" altLang="en-US" sz="2400" dirty="0"/>
              </a:p>
            </p:txBody>
          </p:sp>
        </mc:Choice>
        <mc:Fallback xmlns="">
          <p:sp>
            <p:nvSpPr>
              <p:cNvPr id="5" name="文本框 4">
                <a:extLst>
                  <a:ext uri="{FF2B5EF4-FFF2-40B4-BE49-F238E27FC236}">
                    <a16:creationId xmlns:a16="http://schemas.microsoft.com/office/drawing/2014/main" id="{C63747CA-856F-0910-82F0-ACF72685BB08}"/>
                  </a:ext>
                </a:extLst>
              </p:cNvPr>
              <p:cNvSpPr txBox="1">
                <a:spLocks noRot="1" noChangeAspect="1" noMove="1" noResize="1" noEditPoints="1" noAdjustHandles="1" noChangeArrowheads="1" noChangeShapeType="1" noTextEdit="1"/>
              </p:cNvSpPr>
              <p:nvPr/>
            </p:nvSpPr>
            <p:spPr>
              <a:xfrm>
                <a:off x="5778549" y="3852513"/>
                <a:ext cx="6093912" cy="3046988"/>
              </a:xfrm>
              <a:prstGeom prst="rect">
                <a:avLst/>
              </a:prstGeom>
              <a:blipFill>
                <a:blip r:embed="rId5"/>
                <a:stretch>
                  <a:fillRect l="-1400" t="-1600" r="-200" b="-280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82099F1-09AB-486C-F2A8-296D4D46E46E}"/>
              </a:ext>
            </a:extLst>
          </p:cNvPr>
          <p:cNvPicPr>
            <a:picLocks noChangeAspect="1"/>
          </p:cNvPicPr>
          <p:nvPr/>
        </p:nvPicPr>
        <p:blipFill rotWithShape="1">
          <a:blip r:embed="rId6"/>
          <a:srcRect b="54960"/>
          <a:stretch/>
        </p:blipFill>
        <p:spPr>
          <a:xfrm>
            <a:off x="5144427" y="1431652"/>
            <a:ext cx="6931827" cy="2090873"/>
          </a:xfrm>
          <a:prstGeom prst="rect">
            <a:avLst/>
          </a:prstGeom>
        </p:spPr>
      </p:pic>
      <p:sp>
        <p:nvSpPr>
          <p:cNvPr id="3" name="文本框 2">
            <a:extLst>
              <a:ext uri="{FF2B5EF4-FFF2-40B4-BE49-F238E27FC236}">
                <a16:creationId xmlns:a16="http://schemas.microsoft.com/office/drawing/2014/main" id="{7239745C-92CD-FCD7-4C13-FFE562F32D9B}"/>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1621677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4" name="文本框 3">
            <a:extLst>
              <a:ext uri="{FF2B5EF4-FFF2-40B4-BE49-F238E27FC236}">
                <a16:creationId xmlns:a16="http://schemas.microsoft.com/office/drawing/2014/main" id="{D1E2915E-D0B7-075D-3B23-42572BC35EE0}"/>
              </a:ext>
            </a:extLst>
          </p:cNvPr>
          <p:cNvSpPr txBox="1"/>
          <p:nvPr/>
        </p:nvSpPr>
        <p:spPr>
          <a:xfrm>
            <a:off x="401093" y="1655596"/>
            <a:ext cx="5694907" cy="461665"/>
          </a:xfrm>
          <a:prstGeom prst="rect">
            <a:avLst/>
          </a:prstGeom>
          <a:noFill/>
        </p:spPr>
        <p:txBody>
          <a:bodyPr wrap="square">
            <a:spAutoFit/>
          </a:bodyPr>
          <a:lstStyle/>
          <a:p>
            <a:r>
              <a:rPr lang="zh-CN" altLang="en-US" sz="2400" dirty="0">
                <a:solidFill>
                  <a:srgbClr val="000000"/>
                </a:solidFill>
                <a:effectLst/>
                <a:latin typeface="微软雅黑" panose="020B0503020204020204" pitchFamily="34" charset="-122"/>
                <a:ea typeface="微软雅黑" panose="020B0503020204020204" pitchFamily="34" charset="-122"/>
              </a:rPr>
              <a:t>第一阶段：半监督核检测策略</a:t>
            </a:r>
            <a:endParaRPr lang="zh-CN" altLang="en-US" sz="2400" dirty="0"/>
          </a:p>
        </p:txBody>
      </p:sp>
      <p:sp>
        <p:nvSpPr>
          <p:cNvPr id="12" name="文本框 11">
            <a:extLst>
              <a:ext uri="{FF2B5EF4-FFF2-40B4-BE49-F238E27FC236}">
                <a16:creationId xmlns:a16="http://schemas.microsoft.com/office/drawing/2014/main" id="{B68231FA-8347-F7CB-ED3B-621C8202800C}"/>
              </a:ext>
            </a:extLst>
          </p:cNvPr>
          <p:cNvSpPr txBox="1"/>
          <p:nvPr/>
        </p:nvSpPr>
        <p:spPr>
          <a:xfrm>
            <a:off x="413793" y="2298160"/>
            <a:ext cx="4514414" cy="461665"/>
          </a:xfrm>
          <a:prstGeom prst="rect">
            <a:avLst/>
          </a:prstGeom>
          <a:noFill/>
        </p:spPr>
        <p:txBody>
          <a:bodyPr wrap="square">
            <a:spAutoFit/>
          </a:bodyPr>
          <a:lstStyle/>
          <a:p>
            <a:r>
              <a:rPr lang="en-US" altLang="zh-CN" sz="2400" b="0" i="0" dirty="0">
                <a:effectLst/>
                <a:latin typeface="-apple-system"/>
              </a:rPr>
              <a:t>B.</a:t>
            </a:r>
            <a:r>
              <a:rPr lang="zh-CN" altLang="en-US" sz="2400" b="0" i="0" dirty="0">
                <a:effectLst/>
                <a:latin typeface="-apple-system"/>
              </a:rPr>
              <a:t>利用背景传播进行自我训练</a:t>
            </a:r>
            <a:endParaRPr lang="zh-CN" altLang="en-US" sz="2400" dirty="0"/>
          </a:p>
        </p:txBody>
      </p:sp>
      <p:pic>
        <p:nvPicPr>
          <p:cNvPr id="14" name="图片 13">
            <a:extLst>
              <a:ext uri="{FF2B5EF4-FFF2-40B4-BE49-F238E27FC236}">
                <a16:creationId xmlns:a16="http://schemas.microsoft.com/office/drawing/2014/main" id="{06ABCB9F-4245-D145-3487-8F9CD2EA8CA3}"/>
              </a:ext>
            </a:extLst>
          </p:cNvPr>
          <p:cNvPicPr>
            <a:picLocks noChangeAspect="1"/>
          </p:cNvPicPr>
          <p:nvPr/>
        </p:nvPicPr>
        <p:blipFill>
          <a:blip r:embed="rId3"/>
          <a:stretch>
            <a:fillRect/>
          </a:stretch>
        </p:blipFill>
        <p:spPr>
          <a:xfrm>
            <a:off x="220649" y="2795415"/>
            <a:ext cx="5694907" cy="1105092"/>
          </a:xfrm>
          <a:prstGeom prst="rect">
            <a:avLst/>
          </a:prstGeom>
        </p:spPr>
      </p:pic>
      <p:sp>
        <p:nvSpPr>
          <p:cNvPr id="5" name="文本框 4">
            <a:extLst>
              <a:ext uri="{FF2B5EF4-FFF2-40B4-BE49-F238E27FC236}">
                <a16:creationId xmlns:a16="http://schemas.microsoft.com/office/drawing/2014/main" id="{C3203F69-8EEE-A4F2-B441-6D3002661DE7}"/>
              </a:ext>
            </a:extLst>
          </p:cNvPr>
          <p:cNvSpPr txBox="1"/>
          <p:nvPr/>
        </p:nvSpPr>
        <p:spPr>
          <a:xfrm>
            <a:off x="220649" y="4364005"/>
            <a:ext cx="5795347" cy="1938992"/>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ea typeface="+mj-ea"/>
                <a:cs typeface="Times New Roman" panose="02020603050405020304" pitchFamily="18" charset="0"/>
              </a:rPr>
              <a:t>每轮自我训练</a:t>
            </a:r>
            <a:r>
              <a:rPr lang="en-US" altLang="zh-CN" sz="2400" dirty="0">
                <a:solidFill>
                  <a:srgbClr val="000000"/>
                </a:solidFill>
                <a:latin typeface="Times New Roman" panose="02020603050405020304" pitchFamily="18" charset="0"/>
                <a:ea typeface="+mj-ea"/>
                <a:cs typeface="Times New Roman" panose="02020603050405020304" pitchFamily="18" charset="0"/>
              </a:rPr>
              <a:t>:</a:t>
            </a:r>
            <a:r>
              <a:rPr lang="zh-CN" altLang="en-US" sz="2400" dirty="0">
                <a:solidFill>
                  <a:srgbClr val="000000"/>
                </a:solidFill>
                <a:latin typeface="Times New Roman" panose="02020603050405020304" pitchFamily="18" charset="0"/>
                <a:ea typeface="+mj-ea"/>
                <a:cs typeface="Times New Roman" panose="02020603050405020304" pitchFamily="18" charset="0"/>
              </a:rPr>
              <a:t>从前一轮的模型中获得背景图</a:t>
            </a:r>
            <a:r>
              <a:rPr lang="en-US" altLang="zh-CN" sz="2400" dirty="0">
                <a:solidFill>
                  <a:srgbClr val="000000"/>
                </a:solidFill>
                <a:latin typeface="Times New Roman" panose="02020603050405020304" pitchFamily="18" charset="0"/>
                <a:ea typeface="+mj-ea"/>
                <a:cs typeface="Times New Roman" panose="02020603050405020304" pitchFamily="18" charset="0"/>
              </a:rPr>
              <a:t>--&gt;</a:t>
            </a:r>
            <a:r>
              <a:rPr lang="zh-CN" altLang="en-US" sz="2400" dirty="0">
                <a:solidFill>
                  <a:srgbClr val="000000"/>
                </a:solidFill>
                <a:latin typeface="Times New Roman" panose="02020603050405020304" pitchFamily="18" charset="0"/>
                <a:ea typeface="+mj-ea"/>
                <a:cs typeface="Times New Roman" panose="02020603050405020304" pitchFamily="18" charset="0"/>
              </a:rPr>
              <a:t>将背景图与原始标记点结合生成新的蒙版。更新的掩码</a:t>
            </a:r>
            <a:r>
              <a:rPr lang="en-US" altLang="zh-CN" sz="2400" dirty="0">
                <a:solidFill>
                  <a:srgbClr val="000000"/>
                </a:solidFill>
                <a:latin typeface="Times New Roman" panose="02020603050405020304" pitchFamily="18" charset="0"/>
                <a:ea typeface="+mj-ea"/>
                <a:cs typeface="Times New Roman" panose="02020603050405020304" pitchFamily="18" charset="0"/>
              </a:rPr>
              <a:t>M</a:t>
            </a:r>
            <a:r>
              <a:rPr lang="zh-CN" altLang="en-US" sz="2400" dirty="0">
                <a:solidFill>
                  <a:srgbClr val="000000"/>
                </a:solidFill>
                <a:latin typeface="Times New Roman" panose="02020603050405020304" pitchFamily="18" charset="0"/>
                <a:ea typeface="+mj-ea"/>
                <a:cs typeface="Times New Roman" panose="02020603050405020304" pitchFamily="18" charset="0"/>
              </a:rPr>
              <a:t>通过</a:t>
            </a:r>
            <a:r>
              <a:rPr lang="zh-CN" altLang="en-US" sz="2400" dirty="0">
                <a:solidFill>
                  <a:srgbClr val="000000"/>
                </a:solidFill>
                <a:latin typeface="+mn-ea"/>
              </a:rPr>
              <a:t>添加新的背景信息到原始的扩展高斯</a:t>
            </a:r>
            <a:r>
              <a:rPr lang="zh-CN" altLang="en-US" sz="2400" dirty="0">
                <a:solidFill>
                  <a:srgbClr val="000000"/>
                </a:solidFill>
                <a:latin typeface="Times New Roman" panose="02020603050405020304" pitchFamily="18" charset="0"/>
                <a:ea typeface="+mj-ea"/>
                <a:cs typeface="Times New Roman" panose="02020603050405020304" pitchFamily="18" charset="0"/>
              </a:rPr>
              <a:t>掩码而</a:t>
            </a:r>
            <a:r>
              <a:rPr lang="zh-CN" altLang="en-US" sz="2400" dirty="0">
                <a:solidFill>
                  <a:srgbClr val="000000"/>
                </a:solidFill>
                <a:latin typeface="+mn-ea"/>
              </a:rPr>
              <a:t>最终生成。</a:t>
            </a:r>
            <a:r>
              <a:rPr lang="zh-CN" altLang="en-US" sz="2400" b="0" i="0" dirty="0">
                <a:solidFill>
                  <a:srgbClr val="333639"/>
                </a:solidFill>
                <a:effectLst/>
                <a:latin typeface="-apple-system"/>
              </a:rPr>
              <a:t>在每一轮迭代中，背景区域逐渐扩大。</a:t>
            </a:r>
            <a:endParaRPr lang="zh-CN" altLang="en-US" sz="2400" dirty="0">
              <a:solidFill>
                <a:srgbClr val="000000"/>
              </a:solidFill>
              <a:latin typeface="+mn-ea"/>
            </a:endParaRPr>
          </a:p>
        </p:txBody>
      </p:sp>
      <p:pic>
        <p:nvPicPr>
          <p:cNvPr id="9" name="图片 8">
            <a:extLst>
              <a:ext uri="{FF2B5EF4-FFF2-40B4-BE49-F238E27FC236}">
                <a16:creationId xmlns:a16="http://schemas.microsoft.com/office/drawing/2014/main" id="{6D369019-423F-90EF-ABB7-F5CCFE779CD2}"/>
              </a:ext>
            </a:extLst>
          </p:cNvPr>
          <p:cNvPicPr>
            <a:picLocks noChangeAspect="1"/>
          </p:cNvPicPr>
          <p:nvPr/>
        </p:nvPicPr>
        <p:blipFill rotWithShape="1">
          <a:blip r:embed="rId4"/>
          <a:srcRect t="4119"/>
          <a:stretch/>
        </p:blipFill>
        <p:spPr>
          <a:xfrm>
            <a:off x="6633311" y="1211746"/>
            <a:ext cx="5157596" cy="1583669"/>
          </a:xfrm>
          <a:prstGeom prst="rect">
            <a:avLst/>
          </a:prstGeom>
        </p:spPr>
      </p:pic>
      <p:pic>
        <p:nvPicPr>
          <p:cNvPr id="6" name="图片 5">
            <a:extLst>
              <a:ext uri="{FF2B5EF4-FFF2-40B4-BE49-F238E27FC236}">
                <a16:creationId xmlns:a16="http://schemas.microsoft.com/office/drawing/2014/main" id="{6CF8890D-D01B-89D3-9077-B5B7BC73D277}"/>
              </a:ext>
            </a:extLst>
          </p:cNvPr>
          <p:cNvPicPr>
            <a:picLocks noChangeAspect="1"/>
          </p:cNvPicPr>
          <p:nvPr/>
        </p:nvPicPr>
        <p:blipFill>
          <a:blip r:embed="rId5"/>
          <a:stretch>
            <a:fillRect/>
          </a:stretch>
        </p:blipFill>
        <p:spPr>
          <a:xfrm>
            <a:off x="6196440" y="2840686"/>
            <a:ext cx="5890770" cy="3945085"/>
          </a:xfrm>
          <a:prstGeom prst="rect">
            <a:avLst/>
          </a:prstGeom>
        </p:spPr>
      </p:pic>
      <p:sp>
        <p:nvSpPr>
          <p:cNvPr id="3" name="文本框 2">
            <a:extLst>
              <a:ext uri="{FF2B5EF4-FFF2-40B4-BE49-F238E27FC236}">
                <a16:creationId xmlns:a16="http://schemas.microsoft.com/office/drawing/2014/main" id="{E6386C7B-EE2E-6F8E-7357-35CE2D8C8D76}"/>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329302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3" name="文本占位符 1">
            <a:extLst>
              <a:ext uri="{FF2B5EF4-FFF2-40B4-BE49-F238E27FC236}">
                <a16:creationId xmlns:a16="http://schemas.microsoft.com/office/drawing/2014/main" id="{0F6B0ADE-25A0-D4E5-73A9-83F0FCC92204}"/>
              </a:ext>
            </a:extLst>
          </p:cNvPr>
          <p:cNvSpPr txBox="1">
            <a:spLocks/>
          </p:cNvSpPr>
          <p:nvPr/>
        </p:nvSpPr>
        <p:spPr>
          <a:xfrm>
            <a:off x="3448050" y="555003"/>
            <a:ext cx="6642780" cy="546661"/>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Tx/>
              <a:buNone/>
              <a:defRPr sz="28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研究思路与技术路线</a:t>
            </a:r>
            <a:endParaRPr lang="zh-CN" altLang="en-US" dirty="0"/>
          </a:p>
        </p:txBody>
      </p:sp>
      <p:sp>
        <p:nvSpPr>
          <p:cNvPr id="4" name="文本框 3">
            <a:extLst>
              <a:ext uri="{FF2B5EF4-FFF2-40B4-BE49-F238E27FC236}">
                <a16:creationId xmlns:a16="http://schemas.microsoft.com/office/drawing/2014/main" id="{07F10EEC-DF63-0C14-C032-2832ED033F50}"/>
              </a:ext>
            </a:extLst>
          </p:cNvPr>
          <p:cNvSpPr txBox="1"/>
          <p:nvPr/>
        </p:nvSpPr>
        <p:spPr>
          <a:xfrm>
            <a:off x="401093" y="1655596"/>
            <a:ext cx="5694907" cy="461665"/>
          </a:xfrm>
          <a:prstGeom prst="rect">
            <a:avLst/>
          </a:prstGeom>
          <a:noFill/>
        </p:spPr>
        <p:txBody>
          <a:bodyPr wrap="square">
            <a:spAutoFit/>
          </a:bodyPr>
          <a:lstStyle/>
          <a:p>
            <a:r>
              <a:rPr lang="zh-CN" altLang="en-US" sz="2400" dirty="0">
                <a:solidFill>
                  <a:srgbClr val="000000"/>
                </a:solidFill>
                <a:effectLst/>
                <a:latin typeface="微软雅黑" panose="020B0503020204020204" pitchFamily="34" charset="-122"/>
                <a:ea typeface="微软雅黑" panose="020B0503020204020204" pitchFamily="34" charset="-122"/>
              </a:rPr>
              <a:t>第二阶段：弱监督核</a:t>
            </a:r>
            <a:r>
              <a:rPr lang="zh-CN" altLang="en-US" sz="2400" dirty="0">
                <a:solidFill>
                  <a:srgbClr val="000000"/>
                </a:solidFill>
                <a:latin typeface="微软雅黑" panose="020B0503020204020204" pitchFamily="34" charset="-122"/>
                <a:ea typeface="微软雅黑" panose="020B0503020204020204" pitchFamily="34" charset="-122"/>
              </a:rPr>
              <a:t>分割</a:t>
            </a:r>
            <a:r>
              <a:rPr lang="zh-CN" altLang="en-US" sz="2400" dirty="0">
                <a:solidFill>
                  <a:srgbClr val="000000"/>
                </a:solidFill>
                <a:effectLst/>
                <a:latin typeface="微软雅黑" panose="020B0503020204020204" pitchFamily="34" charset="-122"/>
                <a:ea typeface="微软雅黑" panose="020B0503020204020204" pitchFamily="34" charset="-122"/>
              </a:rPr>
              <a:t>策略</a:t>
            </a:r>
            <a:endParaRPr lang="zh-CN" altLang="en-US" sz="2400" dirty="0"/>
          </a:p>
        </p:txBody>
      </p:sp>
      <p:sp>
        <p:nvSpPr>
          <p:cNvPr id="5" name="文本框 4">
            <a:extLst>
              <a:ext uri="{FF2B5EF4-FFF2-40B4-BE49-F238E27FC236}">
                <a16:creationId xmlns:a16="http://schemas.microsoft.com/office/drawing/2014/main" id="{43355011-40A7-06EF-6C3C-B764C3D88EF2}"/>
              </a:ext>
            </a:extLst>
          </p:cNvPr>
          <p:cNvSpPr txBox="1"/>
          <p:nvPr/>
        </p:nvSpPr>
        <p:spPr>
          <a:xfrm>
            <a:off x="401092" y="2255694"/>
            <a:ext cx="7223027" cy="461665"/>
          </a:xfrm>
          <a:prstGeom prst="rect">
            <a:avLst/>
          </a:prstGeom>
          <a:noFill/>
        </p:spPr>
        <p:txBody>
          <a:bodyPr wrap="square">
            <a:spAutoFit/>
          </a:bodyPr>
          <a:lstStyle/>
          <a:p>
            <a:r>
              <a:rPr lang="en-US" altLang="zh-CN" sz="2400" dirty="0">
                <a:latin typeface="-apple-system"/>
              </a:rPr>
              <a:t>A</a:t>
            </a:r>
            <a:r>
              <a:rPr lang="en-US" altLang="zh-CN" sz="2400" b="0" i="0" dirty="0">
                <a:effectLst/>
                <a:latin typeface="-apple-system"/>
              </a:rPr>
              <a:t>.</a:t>
            </a:r>
            <a:r>
              <a:rPr lang="zh-CN" altLang="en-US" sz="2400" b="0" i="0" dirty="0">
                <a:effectLst/>
                <a:latin typeface="-apple-system"/>
              </a:rPr>
              <a:t>从点级到像素级的标签</a:t>
            </a:r>
            <a:r>
              <a:rPr lang="en-US" altLang="zh-CN" sz="2400" b="0" i="0" dirty="0">
                <a:effectLst/>
                <a:latin typeface="-apple-system"/>
              </a:rPr>
              <a:t>:</a:t>
            </a:r>
            <a:r>
              <a:rPr lang="en-US" altLang="zh-CN" sz="2400" dirty="0">
                <a:solidFill>
                  <a:srgbClr val="C00000"/>
                </a:solidFill>
                <a:latin typeface="Times New Roman" panose="02020603050405020304" pitchFamily="18" charset="0"/>
                <a:cs typeface="Times New Roman" panose="02020603050405020304" pitchFamily="18" charset="0"/>
              </a:rPr>
              <a:t> Voronoi</a:t>
            </a:r>
            <a:r>
              <a:rPr lang="zh-CN" altLang="en-US" sz="2400" b="0" i="0" dirty="0">
                <a:solidFill>
                  <a:srgbClr val="C00000"/>
                </a:solidFill>
                <a:effectLst/>
                <a:latin typeface="-apple-system"/>
              </a:rPr>
              <a:t>图</a:t>
            </a:r>
            <a:r>
              <a:rPr lang="zh-CN" altLang="en-US" sz="2400" b="0" i="0" dirty="0">
                <a:effectLst/>
                <a:latin typeface="-apple-system"/>
              </a:rPr>
              <a:t>和</a:t>
            </a:r>
            <a:r>
              <a:rPr lang="en-US" altLang="zh-CN" sz="2400" dirty="0">
                <a:solidFill>
                  <a:srgbClr val="C00000"/>
                </a:solidFill>
                <a:latin typeface="Times New Roman" panose="02020603050405020304" pitchFamily="18" charset="0"/>
                <a:cs typeface="Times New Roman" panose="02020603050405020304" pitchFamily="18" charset="0"/>
              </a:rPr>
              <a:t>k-means</a:t>
            </a:r>
            <a:r>
              <a:rPr lang="zh-CN" altLang="en-US" sz="2400" b="0" i="0" dirty="0">
                <a:solidFill>
                  <a:srgbClr val="C00000"/>
                </a:solidFill>
                <a:effectLst/>
                <a:latin typeface="-apple-system"/>
              </a:rPr>
              <a:t>聚类</a:t>
            </a:r>
            <a:endParaRPr lang="zh-CN" altLang="en-US" sz="2400" dirty="0"/>
          </a:p>
        </p:txBody>
      </p:sp>
      <p:sp>
        <p:nvSpPr>
          <p:cNvPr id="15" name="文本框 14">
            <a:extLst>
              <a:ext uri="{FF2B5EF4-FFF2-40B4-BE49-F238E27FC236}">
                <a16:creationId xmlns:a16="http://schemas.microsoft.com/office/drawing/2014/main" id="{B0789378-6860-758B-396F-CD3C38199530}"/>
              </a:ext>
            </a:extLst>
          </p:cNvPr>
          <p:cNvSpPr txBox="1"/>
          <p:nvPr/>
        </p:nvSpPr>
        <p:spPr>
          <a:xfrm>
            <a:off x="352683" y="2671193"/>
            <a:ext cx="11649836" cy="952440"/>
          </a:xfrm>
          <a:prstGeom prst="rect">
            <a:avLst/>
          </a:prstGeom>
          <a:noFill/>
        </p:spPr>
        <p:txBody>
          <a:bodyPr wrap="square">
            <a:spAutoFit/>
          </a:bodyPr>
          <a:lstStyle/>
          <a:p>
            <a:pPr marL="342900" indent="-342900">
              <a:buFont typeface="Arial" panose="020B0604020202020204" pitchFamily="34" charset="0"/>
              <a:buChar char="•"/>
            </a:pPr>
            <a:r>
              <a:rPr lang="zh-CN" altLang="en-US" sz="2400" b="0" i="0" dirty="0">
                <a:effectLst/>
                <a:latin typeface="-apple-system"/>
              </a:rPr>
              <a:t>每个点都位于或靠近原子核的中心，大多数原子核的形状接近椭圆，即它们是凸的。</a:t>
            </a:r>
            <a:endParaRPr lang="en-US" altLang="zh-CN" sz="2400" b="0" i="0" dirty="0">
              <a:effectLst/>
              <a:latin typeface="-apple-system"/>
            </a:endParaRPr>
          </a:p>
          <a:p>
            <a:pPr marL="342900" indent="-342900">
              <a:lnSpc>
                <a:spcPct val="150000"/>
              </a:lnSpc>
              <a:buFont typeface="Arial" panose="020B0604020202020204" pitchFamily="34" charset="0"/>
              <a:buChar char="•"/>
            </a:pPr>
            <a:r>
              <a:rPr lang="zh-CN" altLang="en-US" sz="2400" b="0" i="0" dirty="0">
                <a:effectLst/>
                <a:latin typeface="-apple-system"/>
              </a:rPr>
              <a:t>细胞核像素的颜色经常不同于周围的背景像素。</a:t>
            </a:r>
            <a:endParaRPr lang="zh-CN" altLang="en-US" sz="2400" dirty="0"/>
          </a:p>
        </p:txBody>
      </p:sp>
      <p:sp>
        <p:nvSpPr>
          <p:cNvPr id="19" name="文本框 18">
            <a:extLst>
              <a:ext uri="{FF2B5EF4-FFF2-40B4-BE49-F238E27FC236}">
                <a16:creationId xmlns:a16="http://schemas.microsoft.com/office/drawing/2014/main" id="{AE50D6A0-BE0B-3FBB-16D4-85FDF560E0B8}"/>
              </a:ext>
            </a:extLst>
          </p:cNvPr>
          <p:cNvSpPr txBox="1"/>
          <p:nvPr/>
        </p:nvSpPr>
        <p:spPr>
          <a:xfrm>
            <a:off x="401092" y="4349969"/>
            <a:ext cx="6190734" cy="461665"/>
          </a:xfrm>
          <a:prstGeom prst="rect">
            <a:avLst/>
          </a:prstGeom>
          <a:noFill/>
        </p:spPr>
        <p:txBody>
          <a:bodyPr wrap="square">
            <a:spAutoFit/>
          </a:bodyPr>
          <a:lstStyle/>
          <a:p>
            <a:r>
              <a:rPr lang="en-US" altLang="zh-CN" sz="2400" b="0" i="0" dirty="0">
                <a:effectLst/>
                <a:latin typeface="-apple-system"/>
              </a:rPr>
              <a:t>1) </a:t>
            </a:r>
            <a:r>
              <a:rPr lang="en-US" altLang="zh-CN" sz="2400" dirty="0">
                <a:latin typeface="Times New Roman" panose="02020603050405020304" pitchFamily="18" charset="0"/>
                <a:cs typeface="Times New Roman" panose="02020603050405020304" pitchFamily="18" charset="0"/>
              </a:rPr>
              <a:t>Voronoi</a:t>
            </a:r>
            <a:r>
              <a:rPr lang="zh-CN" altLang="en-US" sz="2400" b="0" i="0" dirty="0">
                <a:effectLst/>
                <a:latin typeface="-apple-system"/>
              </a:rPr>
              <a:t>标签</a:t>
            </a:r>
            <a:r>
              <a:rPr lang="en-US" altLang="zh-CN" sz="2400" b="0" i="0" dirty="0">
                <a:effectLst/>
                <a:latin typeface="-apple-system"/>
              </a:rPr>
              <a:t>:</a:t>
            </a:r>
            <a:endParaRPr lang="zh-CN" altLang="en-US" sz="2400" dirty="0"/>
          </a:p>
        </p:txBody>
      </p:sp>
      <p:sp>
        <p:nvSpPr>
          <p:cNvPr id="23" name="文本框 22">
            <a:extLst>
              <a:ext uri="{FF2B5EF4-FFF2-40B4-BE49-F238E27FC236}">
                <a16:creationId xmlns:a16="http://schemas.microsoft.com/office/drawing/2014/main" id="{496ECBF8-E90F-D9D2-9261-B674A9BCA18C}"/>
              </a:ext>
            </a:extLst>
          </p:cNvPr>
          <p:cNvSpPr txBox="1"/>
          <p:nvPr/>
        </p:nvSpPr>
        <p:spPr>
          <a:xfrm>
            <a:off x="352683" y="4919008"/>
            <a:ext cx="11649836" cy="1938992"/>
          </a:xfrm>
          <a:prstGeom prst="rect">
            <a:avLst/>
          </a:prstGeom>
          <a:noFill/>
        </p:spPr>
        <p:txBody>
          <a:bodyPr wrap="square">
            <a:spAutoFit/>
          </a:bodyPr>
          <a:lstStyle/>
          <a:p>
            <a:pPr marL="342900" indent="-342900">
              <a:buFont typeface="Arial" panose="020B0604020202020204" pitchFamily="34" charset="0"/>
              <a:buChar char="•"/>
            </a:pPr>
            <a:r>
              <a:rPr lang="zh-CN" altLang="en-US" sz="2400" b="0" i="0" dirty="0">
                <a:effectLst/>
                <a:latin typeface="-apple-system"/>
              </a:rPr>
              <a:t>对于每个</a:t>
            </a:r>
            <a:r>
              <a:rPr lang="en-US" altLang="zh-CN" sz="2400" dirty="0">
                <a:latin typeface="Times New Roman" panose="02020603050405020304" pitchFamily="18" charset="0"/>
                <a:cs typeface="Times New Roman" panose="02020603050405020304" pitchFamily="18" charset="0"/>
              </a:rPr>
              <a:t>Voronoi</a:t>
            </a:r>
            <a:r>
              <a:rPr lang="zh-CN" altLang="en-US" sz="2400" b="0" i="0" dirty="0">
                <a:effectLst/>
                <a:latin typeface="-apple-system"/>
              </a:rPr>
              <a:t>细胞，假设对应的细胞核位于细胞内，这样生成的</a:t>
            </a:r>
            <a:r>
              <a:rPr lang="en-US" altLang="zh-CN" sz="2400" b="0" i="0" dirty="0">
                <a:effectLst/>
                <a:latin typeface="-apple-system"/>
              </a:rPr>
              <a:t>Voronoi</a:t>
            </a:r>
            <a:r>
              <a:rPr lang="zh-CN" altLang="en-US" sz="2400" b="0" i="0" dirty="0">
                <a:effectLst/>
                <a:latin typeface="-apple-system"/>
              </a:rPr>
              <a:t>标签主要</a:t>
            </a:r>
            <a:r>
              <a:rPr lang="zh-CN" altLang="en-US" sz="2400" b="0" i="0" dirty="0">
                <a:solidFill>
                  <a:srgbClr val="C00000"/>
                </a:solidFill>
                <a:effectLst/>
                <a:latin typeface="-apple-system"/>
              </a:rPr>
              <a:t>反映细胞核中心的位置</a:t>
            </a:r>
            <a:r>
              <a:rPr lang="zh-CN" altLang="en-US" sz="2400" b="0" i="0" dirty="0">
                <a:effectLst/>
                <a:latin typeface="-apple-system"/>
              </a:rPr>
              <a:t>，并且在区域之间形成了清晰的边界。</a:t>
            </a:r>
            <a:endParaRPr lang="en-US" altLang="zh-CN" sz="2400" b="0" i="0" dirty="0">
              <a:effectLst/>
              <a:latin typeface="-apple-system"/>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Voronoi</a:t>
            </a:r>
            <a:r>
              <a:rPr lang="zh-CN" altLang="en-US" sz="2400" dirty="0">
                <a:latin typeface="Times New Roman" panose="02020603050405020304" pitchFamily="18" charset="0"/>
                <a:cs typeface="Times New Roman" panose="02020603050405020304" pitchFamily="18" charset="0"/>
              </a:rPr>
              <a:t>标签基于细胞核中心的点标签进行生成，对细胞核进行了简化和近似处理。它</a:t>
            </a:r>
            <a:r>
              <a:rPr lang="zh-CN" altLang="en-US" sz="2400" dirty="0">
                <a:solidFill>
                  <a:srgbClr val="C00000"/>
                </a:solidFill>
                <a:latin typeface="Times New Roman" panose="02020603050405020304" pitchFamily="18" charset="0"/>
                <a:cs typeface="Times New Roman" panose="02020603050405020304" pitchFamily="18" charset="0"/>
              </a:rPr>
              <a:t>没有直接考虑到核边界的形状和细节</a:t>
            </a:r>
            <a:r>
              <a:rPr lang="zh-CN" altLang="en-US" sz="2400" dirty="0">
                <a:latin typeface="Times New Roman" panose="02020603050405020304" pitchFamily="18" charset="0"/>
                <a:cs typeface="Times New Roman" panose="02020603050405020304" pitchFamily="18" charset="0"/>
              </a:rPr>
              <a:t>，因此在形状和边界分析方面可能缺乏一些信息。</a:t>
            </a:r>
            <a:endParaRPr lang="zh-CN" altLang="en-US" sz="2400" dirty="0"/>
          </a:p>
        </p:txBody>
      </p:sp>
      <p:pic>
        <p:nvPicPr>
          <p:cNvPr id="7" name="图片 6">
            <a:extLst>
              <a:ext uri="{FF2B5EF4-FFF2-40B4-BE49-F238E27FC236}">
                <a16:creationId xmlns:a16="http://schemas.microsoft.com/office/drawing/2014/main" id="{ABBDEAB3-2751-0E68-605F-8AF03E229799}"/>
              </a:ext>
            </a:extLst>
          </p:cNvPr>
          <p:cNvPicPr>
            <a:picLocks noChangeAspect="1"/>
          </p:cNvPicPr>
          <p:nvPr/>
        </p:nvPicPr>
        <p:blipFill rotWithShape="1">
          <a:blip r:embed="rId3"/>
          <a:srcRect l="3717"/>
          <a:stretch/>
        </p:blipFill>
        <p:spPr>
          <a:xfrm>
            <a:off x="5428527" y="3686790"/>
            <a:ext cx="6362381" cy="1217941"/>
          </a:xfrm>
          <a:prstGeom prst="rect">
            <a:avLst/>
          </a:prstGeom>
        </p:spPr>
      </p:pic>
      <p:pic>
        <p:nvPicPr>
          <p:cNvPr id="9" name="图片 8">
            <a:extLst>
              <a:ext uri="{FF2B5EF4-FFF2-40B4-BE49-F238E27FC236}">
                <a16:creationId xmlns:a16="http://schemas.microsoft.com/office/drawing/2014/main" id="{B530D744-69DB-F0EF-2A70-B4A491E9AC0F}"/>
              </a:ext>
            </a:extLst>
          </p:cNvPr>
          <p:cNvPicPr>
            <a:picLocks noChangeAspect="1"/>
          </p:cNvPicPr>
          <p:nvPr/>
        </p:nvPicPr>
        <p:blipFill>
          <a:blip r:embed="rId4"/>
          <a:stretch>
            <a:fillRect/>
          </a:stretch>
        </p:blipFill>
        <p:spPr>
          <a:xfrm>
            <a:off x="7171269" y="720760"/>
            <a:ext cx="4831250" cy="1887586"/>
          </a:xfrm>
          <a:prstGeom prst="rect">
            <a:avLst/>
          </a:prstGeom>
        </p:spPr>
      </p:pic>
    </p:spTree>
    <p:extLst>
      <p:ext uri="{BB962C8B-B14F-4D97-AF65-F5344CB8AC3E}">
        <p14:creationId xmlns:p14="http://schemas.microsoft.com/office/powerpoint/2010/main" val="4185568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4644123" y="1156490"/>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研究背景与现状</a:t>
              </a:r>
            </a:p>
          </p:txBody>
        </p:sp>
      </p:grpSp>
      <p:grpSp>
        <p:nvGrpSpPr>
          <p:cNvPr id="37" name="组合 36"/>
          <p:cNvGrpSpPr/>
          <p:nvPr/>
        </p:nvGrpSpPr>
        <p:grpSpPr>
          <a:xfrm>
            <a:off x="4642277" y="2417004"/>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解决方案与创新点</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4642277" y="3792218"/>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研究思路与技术路线</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4642277" y="5122385"/>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研究结果与意义</a:t>
              </a:r>
            </a:p>
          </p:txBody>
        </p:sp>
      </p:grpSp>
      <p:sp>
        <p:nvSpPr>
          <p:cNvPr id="64" name="文本框 63"/>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26045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3" name="文本占位符 1">
            <a:extLst>
              <a:ext uri="{FF2B5EF4-FFF2-40B4-BE49-F238E27FC236}">
                <a16:creationId xmlns:a16="http://schemas.microsoft.com/office/drawing/2014/main" id="{0F6B0ADE-25A0-D4E5-73A9-83F0FCC92204}"/>
              </a:ext>
            </a:extLst>
          </p:cNvPr>
          <p:cNvSpPr txBox="1">
            <a:spLocks/>
          </p:cNvSpPr>
          <p:nvPr/>
        </p:nvSpPr>
        <p:spPr>
          <a:xfrm>
            <a:off x="3448050" y="555003"/>
            <a:ext cx="6642780" cy="546661"/>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Tx/>
              <a:buNone/>
              <a:defRPr sz="28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研究思路与技术路线</a:t>
            </a:r>
            <a:endParaRPr lang="zh-CN" altLang="en-US" dirty="0"/>
          </a:p>
        </p:txBody>
      </p:sp>
      <p:sp>
        <p:nvSpPr>
          <p:cNvPr id="4" name="文本框 3">
            <a:extLst>
              <a:ext uri="{FF2B5EF4-FFF2-40B4-BE49-F238E27FC236}">
                <a16:creationId xmlns:a16="http://schemas.microsoft.com/office/drawing/2014/main" id="{07F10EEC-DF63-0C14-C032-2832ED033F50}"/>
              </a:ext>
            </a:extLst>
          </p:cNvPr>
          <p:cNvSpPr txBox="1"/>
          <p:nvPr/>
        </p:nvSpPr>
        <p:spPr>
          <a:xfrm>
            <a:off x="401093" y="1655596"/>
            <a:ext cx="5694907" cy="461665"/>
          </a:xfrm>
          <a:prstGeom prst="rect">
            <a:avLst/>
          </a:prstGeom>
          <a:noFill/>
        </p:spPr>
        <p:txBody>
          <a:bodyPr wrap="square">
            <a:spAutoFit/>
          </a:bodyPr>
          <a:lstStyle/>
          <a:p>
            <a:r>
              <a:rPr lang="zh-CN" altLang="en-US" sz="2400" dirty="0">
                <a:solidFill>
                  <a:srgbClr val="000000"/>
                </a:solidFill>
                <a:effectLst/>
                <a:latin typeface="微软雅黑" panose="020B0503020204020204" pitchFamily="34" charset="-122"/>
                <a:ea typeface="微软雅黑" panose="020B0503020204020204" pitchFamily="34" charset="-122"/>
              </a:rPr>
              <a:t>第二阶段：弱监督核</a:t>
            </a:r>
            <a:r>
              <a:rPr lang="zh-CN" altLang="en-US" sz="2400" dirty="0">
                <a:solidFill>
                  <a:srgbClr val="000000"/>
                </a:solidFill>
                <a:latin typeface="微软雅黑" panose="020B0503020204020204" pitchFamily="34" charset="-122"/>
                <a:ea typeface="微软雅黑" panose="020B0503020204020204" pitchFamily="34" charset="-122"/>
              </a:rPr>
              <a:t>分割</a:t>
            </a:r>
            <a:r>
              <a:rPr lang="zh-CN" altLang="en-US" sz="2400" dirty="0">
                <a:solidFill>
                  <a:srgbClr val="000000"/>
                </a:solidFill>
                <a:effectLst/>
                <a:latin typeface="微软雅黑" panose="020B0503020204020204" pitchFamily="34" charset="-122"/>
                <a:ea typeface="微软雅黑" panose="020B0503020204020204" pitchFamily="34" charset="-122"/>
              </a:rPr>
              <a:t>策略</a:t>
            </a:r>
            <a:endParaRPr lang="zh-CN" altLang="en-US" sz="2400" dirty="0"/>
          </a:p>
        </p:txBody>
      </p:sp>
      <p:sp>
        <p:nvSpPr>
          <p:cNvPr id="5" name="文本框 4">
            <a:extLst>
              <a:ext uri="{FF2B5EF4-FFF2-40B4-BE49-F238E27FC236}">
                <a16:creationId xmlns:a16="http://schemas.microsoft.com/office/drawing/2014/main" id="{43355011-40A7-06EF-6C3C-B764C3D88EF2}"/>
              </a:ext>
            </a:extLst>
          </p:cNvPr>
          <p:cNvSpPr txBox="1"/>
          <p:nvPr/>
        </p:nvSpPr>
        <p:spPr>
          <a:xfrm>
            <a:off x="401092" y="2255694"/>
            <a:ext cx="6481621"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A</a:t>
            </a:r>
            <a:r>
              <a:rPr lang="en-US" altLang="zh-CN" sz="2400" b="0" i="0" dirty="0">
                <a:effectLst/>
                <a:latin typeface="-apple-system"/>
              </a:rPr>
              <a:t>.</a:t>
            </a:r>
            <a:r>
              <a:rPr lang="zh-CN" altLang="en-US" sz="2400" b="0" i="0" dirty="0">
                <a:effectLst/>
                <a:latin typeface="-apple-system"/>
              </a:rPr>
              <a:t>从点级到像素级的标签</a:t>
            </a:r>
            <a:endParaRPr lang="zh-CN" altLang="en-US" sz="2400" dirty="0"/>
          </a:p>
        </p:txBody>
      </p:sp>
      <p:sp>
        <p:nvSpPr>
          <p:cNvPr id="19" name="文本框 18">
            <a:extLst>
              <a:ext uri="{FF2B5EF4-FFF2-40B4-BE49-F238E27FC236}">
                <a16:creationId xmlns:a16="http://schemas.microsoft.com/office/drawing/2014/main" id="{AE50D6A0-BE0B-3FBB-16D4-85FDF560E0B8}"/>
              </a:ext>
            </a:extLst>
          </p:cNvPr>
          <p:cNvSpPr txBox="1"/>
          <p:nvPr/>
        </p:nvSpPr>
        <p:spPr>
          <a:xfrm>
            <a:off x="418148" y="2800332"/>
            <a:ext cx="10633492" cy="461665"/>
          </a:xfrm>
          <a:prstGeom prst="rect">
            <a:avLst/>
          </a:prstGeom>
          <a:noFill/>
        </p:spPr>
        <p:txBody>
          <a:bodyPr wrap="square">
            <a:spAutoFit/>
          </a:bodyPr>
          <a:lstStyle/>
          <a:p>
            <a:r>
              <a:rPr lang="en-US" altLang="zh-CN" sz="2400" dirty="0">
                <a:latin typeface="-apple-system"/>
              </a:rPr>
              <a:t>2</a:t>
            </a:r>
            <a:r>
              <a:rPr lang="en-US" altLang="zh-CN" sz="2400" b="0" i="0" dirty="0">
                <a:effectLst/>
                <a:latin typeface="-apple-system"/>
              </a:rPr>
              <a:t>)</a:t>
            </a:r>
            <a:r>
              <a:rPr lang="en-US" altLang="zh-CN" sz="2400" dirty="0">
                <a:latin typeface="Times New Roman" panose="02020603050405020304" pitchFamily="18" charset="0"/>
                <a:cs typeface="Times New Roman" panose="02020603050405020304" pitchFamily="18" charset="0"/>
              </a:rPr>
              <a:t>K-means</a:t>
            </a:r>
            <a:r>
              <a:rPr lang="zh-CN" altLang="en-US" sz="2400" dirty="0">
                <a:latin typeface="Times New Roman" panose="02020603050405020304" pitchFamily="18" charset="0"/>
                <a:cs typeface="Times New Roman" panose="02020603050405020304" pitchFamily="18" charset="0"/>
              </a:rPr>
              <a:t>聚</a:t>
            </a:r>
            <a:r>
              <a:rPr lang="zh-CN" altLang="en-US" sz="2400" b="0" i="0" dirty="0">
                <a:effectLst/>
                <a:latin typeface="-apple-system"/>
              </a:rPr>
              <a:t>类：生成核、背景聚类标签</a:t>
            </a:r>
            <a:endParaRPr lang="zh-CN" altLang="en-US" sz="2400" dirty="0"/>
          </a:p>
        </p:txBody>
      </p:sp>
      <p:pic>
        <p:nvPicPr>
          <p:cNvPr id="9" name="图片 8">
            <a:extLst>
              <a:ext uri="{FF2B5EF4-FFF2-40B4-BE49-F238E27FC236}">
                <a16:creationId xmlns:a16="http://schemas.microsoft.com/office/drawing/2014/main" id="{1669494C-08A8-7D47-BB55-E4C990619C2F}"/>
              </a:ext>
            </a:extLst>
          </p:cNvPr>
          <p:cNvPicPr>
            <a:picLocks noChangeAspect="1"/>
          </p:cNvPicPr>
          <p:nvPr/>
        </p:nvPicPr>
        <p:blipFill>
          <a:blip r:embed="rId3"/>
          <a:stretch>
            <a:fillRect/>
          </a:stretch>
        </p:blipFill>
        <p:spPr>
          <a:xfrm>
            <a:off x="399021" y="3296449"/>
            <a:ext cx="4839119" cy="823031"/>
          </a:xfrm>
          <a:prstGeom prst="rect">
            <a:avLst/>
          </a:prstGeom>
        </p:spPr>
      </p:pic>
      <p:sp>
        <p:nvSpPr>
          <p:cNvPr id="11" name="文本框 10">
            <a:extLst>
              <a:ext uri="{FF2B5EF4-FFF2-40B4-BE49-F238E27FC236}">
                <a16:creationId xmlns:a16="http://schemas.microsoft.com/office/drawing/2014/main" id="{389F62EE-E741-D39C-A848-B16C0BA7F4DE}"/>
              </a:ext>
            </a:extLst>
          </p:cNvPr>
          <p:cNvSpPr txBox="1"/>
          <p:nvPr/>
        </p:nvSpPr>
        <p:spPr>
          <a:xfrm>
            <a:off x="418148" y="4407584"/>
            <a:ext cx="9847269" cy="1569660"/>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k = 3</a:t>
            </a:r>
            <a:r>
              <a:rPr lang="zh-CN" altLang="en-US" sz="2400" dirty="0">
                <a:latin typeface="Times New Roman" panose="02020603050405020304" pitchFamily="18" charset="0"/>
                <a:cs typeface="Times New Roman" panose="02020603050405020304" pitchFamily="18" charset="0"/>
              </a:rPr>
              <a:t>簇</a:t>
            </a:r>
            <a:r>
              <a:rPr lang="en-US" altLang="zh-CN" sz="2400" b="0" i="0" dirty="0">
                <a:effectLst/>
                <a:latin typeface="-apple-system"/>
              </a:rPr>
              <a:t>:</a:t>
            </a:r>
          </a:p>
          <a:p>
            <a:pPr marL="342900" indent="-342900">
              <a:buFont typeface="Arial" panose="020B0604020202020204" pitchFamily="34" charset="0"/>
              <a:buChar char="•"/>
            </a:pPr>
            <a:r>
              <a:rPr lang="zh-CN" altLang="en-US" sz="2400" b="0" i="0" dirty="0">
                <a:effectLst/>
                <a:latin typeface="-apple-system"/>
              </a:rPr>
              <a:t>核簇：与点标记重叠最大的聚类</a:t>
            </a:r>
            <a:endParaRPr lang="en-US" altLang="zh-CN" sz="2400" b="0" i="0" dirty="0">
              <a:effectLst/>
              <a:latin typeface="-apple-system"/>
            </a:endParaRPr>
          </a:p>
          <a:p>
            <a:pPr marL="342900" indent="-342900">
              <a:buFont typeface="Arial" panose="020B0604020202020204" pitchFamily="34" charset="0"/>
              <a:buChar char="•"/>
            </a:pPr>
            <a:r>
              <a:rPr lang="zh-CN" altLang="en-US" sz="2400" b="0" i="0" dirty="0">
                <a:effectLst/>
                <a:latin typeface="-apple-system"/>
              </a:rPr>
              <a:t>背景簇：点标记膨胀，与膨胀点标记重叠最小的聚类</a:t>
            </a:r>
            <a:endParaRPr lang="en-US" altLang="zh-CN" sz="2400" b="0" i="0" dirty="0">
              <a:effectLst/>
              <a:latin typeface="-apple-system"/>
            </a:endParaRPr>
          </a:p>
          <a:p>
            <a:pPr marL="342900" indent="-342900">
              <a:buFont typeface="Arial" panose="020B0604020202020204" pitchFamily="34" charset="0"/>
              <a:buChar char="•"/>
            </a:pPr>
            <a:r>
              <a:rPr lang="zh-CN" altLang="en-US" sz="2400" b="0" i="0" dirty="0">
                <a:effectLst/>
                <a:latin typeface="-apple-system"/>
              </a:rPr>
              <a:t>忽略簇：剩下的</a:t>
            </a:r>
            <a:r>
              <a:rPr lang="en-US" altLang="zh-CN" sz="2400" b="0" i="0" dirty="0">
                <a:effectLst/>
                <a:latin typeface="-apple-system"/>
              </a:rPr>
              <a:t>(</a:t>
            </a:r>
            <a:r>
              <a:rPr lang="zh-CN" altLang="en-US" sz="2400" b="0" i="0" dirty="0">
                <a:effectLst/>
                <a:latin typeface="-apple-system"/>
              </a:rPr>
              <a:t>通常位于核边界附近，很难分配正确的标签</a:t>
            </a:r>
            <a:r>
              <a:rPr lang="en-US" altLang="zh-CN" sz="2400" b="0" i="0" dirty="0">
                <a:effectLst/>
                <a:latin typeface="-apple-system"/>
              </a:rPr>
              <a:t>)</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8A714E1-ADD1-DB60-0E59-999A1D0226BE}"/>
                  </a:ext>
                </a:extLst>
              </p:cNvPr>
              <p:cNvSpPr txBox="1"/>
              <p:nvPr/>
            </p:nvSpPr>
            <p:spPr>
              <a:xfrm>
                <a:off x="5316744" y="1646236"/>
                <a:ext cx="6773655" cy="830997"/>
              </a:xfrm>
              <a:prstGeom prst="rect">
                <a:avLst/>
              </a:prstGeom>
              <a:noFill/>
            </p:spPr>
            <p:txBody>
              <a:bodyPr wrap="square">
                <a:spAutoFit/>
              </a:bodyPr>
              <a:lstStyle/>
              <a:p>
                <a:r>
                  <a:rPr lang="zh-CN" altLang="en-US" sz="2400" b="0" i="0" dirty="0">
                    <a:effectLst/>
                    <a:latin typeface="-apple-system"/>
                  </a:rPr>
                  <a:t>将</a:t>
                </a:r>
                <a:r>
                  <a:rPr lang="en-US" altLang="zh-CN" sz="2400" dirty="0">
                    <a:latin typeface="Times New Roman" panose="02020603050405020304" pitchFamily="18" charset="0"/>
                    <a:cs typeface="Times New Roman" panose="02020603050405020304" pitchFamily="18" charset="0"/>
                  </a:rPr>
                  <a:t>k-means</a:t>
                </a:r>
                <a:r>
                  <a:rPr lang="zh-CN" altLang="en-US" sz="2400" dirty="0">
                    <a:latin typeface="Times New Roman" panose="02020603050405020304" pitchFamily="18" charset="0"/>
                    <a:cs typeface="Times New Roman" panose="02020603050405020304" pitchFamily="18" charset="0"/>
                  </a:rPr>
                  <a:t>聚类</a:t>
                </a:r>
                <a:r>
                  <a:rPr lang="zh-CN" altLang="en-US" sz="2400" b="0" i="0" dirty="0">
                    <a:effectLst/>
                    <a:latin typeface="-apple-system"/>
                  </a:rPr>
                  <a:t>中</a:t>
                </a:r>
                <a:r>
                  <a:rPr lang="zh-CN" altLang="en-US" sz="2400" dirty="0">
                    <a:latin typeface="-apple-system"/>
                  </a:rPr>
                  <a:t>像素点到细胞核的</a:t>
                </a:r>
                <a:r>
                  <a:rPr lang="zh-CN" altLang="en-US" sz="2400" b="0" i="0" dirty="0">
                    <a:effectLst/>
                    <a:latin typeface="-apple-system"/>
                  </a:rPr>
                  <a:t>距离值</a:t>
                </a:r>
                <a14:m>
                  <m:oMath xmlns:m="http://schemas.openxmlformats.org/officeDocument/2006/math">
                    <m:sSub>
                      <m:sSubPr>
                        <m:ctrlPr>
                          <a:rPr lang="en-US" altLang="zh-CN" sz="2400" b="0" i="1" dirty="0" smtClean="0">
                            <a:effectLst/>
                            <a:latin typeface="Cambria Math" panose="02040503050406030204" pitchFamily="18" charset="0"/>
                          </a:rPr>
                        </m:ctrlPr>
                      </m:sSubPr>
                      <m:e>
                        <m:r>
                          <a:rPr lang="en-US" altLang="zh-CN" sz="2400" i="1" dirty="0">
                            <a:latin typeface="Cambria Math" panose="02040503050406030204" pitchFamily="18" charset="0"/>
                          </a:rPr>
                          <m:t>𝑑</m:t>
                        </m:r>
                      </m:e>
                      <m:sub>
                        <m:r>
                          <a:rPr lang="en-US" altLang="zh-CN" sz="2400" i="1" dirty="0">
                            <a:latin typeface="Cambria Math" panose="02040503050406030204" pitchFamily="18" charset="0"/>
                          </a:rPr>
                          <m:t>𝑖</m:t>
                        </m:r>
                      </m:sub>
                    </m:sSub>
                  </m:oMath>
                </a14:m>
                <a:r>
                  <a:rPr lang="zh-CN" altLang="en-US" sz="2400" b="0" i="0" dirty="0">
                    <a:effectLst/>
                    <a:latin typeface="-apple-system"/>
                  </a:rPr>
                  <a:t>与</a:t>
                </a:r>
                <a:r>
                  <a:rPr lang="en-US" altLang="zh-CN" sz="2400" dirty="0">
                    <a:latin typeface="Times New Roman" panose="02020603050405020304" pitchFamily="18" charset="0"/>
                    <a:cs typeface="Times New Roman" panose="02020603050405020304" pitchFamily="18" charset="0"/>
                  </a:rPr>
                  <a:t>RGB</a:t>
                </a:r>
                <a:r>
                  <a:rPr lang="zh-CN" altLang="en-US" sz="2400" b="0" i="0" dirty="0">
                    <a:effectLst/>
                    <a:latin typeface="-apple-system"/>
                  </a:rPr>
                  <a:t>颜色值作为特征向量，得到初始的聚类标签。</a:t>
                </a:r>
                <a:endParaRPr lang="zh-CN" altLang="en-US" sz="2400" dirty="0"/>
              </a:p>
            </p:txBody>
          </p:sp>
        </mc:Choice>
        <mc:Fallback xmlns="">
          <p:sp>
            <p:nvSpPr>
              <p:cNvPr id="16" name="文本框 15">
                <a:extLst>
                  <a:ext uri="{FF2B5EF4-FFF2-40B4-BE49-F238E27FC236}">
                    <a16:creationId xmlns:a16="http://schemas.microsoft.com/office/drawing/2014/main" id="{38A714E1-ADD1-DB60-0E59-999A1D0226BE}"/>
                  </a:ext>
                </a:extLst>
              </p:cNvPr>
              <p:cNvSpPr txBox="1">
                <a:spLocks noRot="1" noChangeAspect="1" noMove="1" noResize="1" noEditPoints="1" noAdjustHandles="1" noChangeArrowheads="1" noChangeShapeType="1" noTextEdit="1"/>
              </p:cNvSpPr>
              <p:nvPr/>
            </p:nvSpPr>
            <p:spPr>
              <a:xfrm>
                <a:off x="5316744" y="1646236"/>
                <a:ext cx="6773655" cy="830997"/>
              </a:xfrm>
              <a:prstGeom prst="rect">
                <a:avLst/>
              </a:prstGeom>
              <a:blipFill>
                <a:blip r:embed="rId4"/>
                <a:stretch>
                  <a:fillRect l="-1350" t="-8088" r="-3420" b="-16176"/>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8BD2D27A-9F4B-FCEE-32E0-29C609910FD9}"/>
              </a:ext>
            </a:extLst>
          </p:cNvPr>
          <p:cNvPicPr>
            <a:picLocks noChangeAspect="1"/>
          </p:cNvPicPr>
          <p:nvPr/>
        </p:nvPicPr>
        <p:blipFill>
          <a:blip r:embed="rId5"/>
          <a:stretch>
            <a:fillRect/>
          </a:stretch>
        </p:blipFill>
        <p:spPr>
          <a:xfrm>
            <a:off x="6979064" y="1167657"/>
            <a:ext cx="2769982" cy="461665"/>
          </a:xfrm>
          <a:prstGeom prst="rect">
            <a:avLst/>
          </a:prstGeom>
        </p:spPr>
      </p:pic>
      <p:pic>
        <p:nvPicPr>
          <p:cNvPr id="27" name="图片 26">
            <a:extLst>
              <a:ext uri="{FF2B5EF4-FFF2-40B4-BE49-F238E27FC236}">
                <a16:creationId xmlns:a16="http://schemas.microsoft.com/office/drawing/2014/main" id="{158FF577-0682-40A2-C200-435829491B49}"/>
              </a:ext>
            </a:extLst>
          </p:cNvPr>
          <p:cNvPicPr>
            <a:picLocks noChangeAspect="1"/>
          </p:cNvPicPr>
          <p:nvPr/>
        </p:nvPicPr>
        <p:blipFill>
          <a:blip r:embed="rId6"/>
          <a:stretch>
            <a:fillRect/>
          </a:stretch>
        </p:blipFill>
        <p:spPr>
          <a:xfrm>
            <a:off x="6039595" y="2604450"/>
            <a:ext cx="6050804" cy="2415749"/>
          </a:xfrm>
          <a:prstGeom prst="rect">
            <a:avLst/>
          </a:prstGeom>
        </p:spPr>
      </p:pic>
      <p:sp>
        <p:nvSpPr>
          <p:cNvPr id="29" name="文本框 28">
            <a:extLst>
              <a:ext uri="{FF2B5EF4-FFF2-40B4-BE49-F238E27FC236}">
                <a16:creationId xmlns:a16="http://schemas.microsoft.com/office/drawing/2014/main" id="{CAC2C61C-96E4-3EFC-6684-AF29EB3BC916}"/>
              </a:ext>
            </a:extLst>
          </p:cNvPr>
          <p:cNvSpPr txBox="1"/>
          <p:nvPr/>
        </p:nvSpPr>
        <p:spPr>
          <a:xfrm>
            <a:off x="418148" y="6007526"/>
            <a:ext cx="11691379" cy="830997"/>
          </a:xfrm>
          <a:prstGeom prst="rect">
            <a:avLst/>
          </a:prstGeom>
          <a:noFill/>
        </p:spPr>
        <p:txBody>
          <a:bodyPr wrap="square">
            <a:spAutoFit/>
          </a:bodyPr>
          <a:lstStyle/>
          <a:p>
            <a:r>
              <a:rPr lang="zh-CN" altLang="en-US" sz="2400" b="0" i="0" dirty="0">
                <a:effectLst/>
                <a:latin typeface="-apple-system"/>
              </a:rPr>
              <a:t>簇标记具有更多的原子核形状信息，但代价是更多的错误和不确定性。我们认为这两种类型的标签是互补的，将共同导致更好的结果。</a:t>
            </a:r>
            <a:endParaRPr lang="zh-CN" altLang="en-US" sz="2400" dirty="0"/>
          </a:p>
        </p:txBody>
      </p:sp>
      <p:sp>
        <p:nvSpPr>
          <p:cNvPr id="6" name="文本框 5">
            <a:extLst>
              <a:ext uri="{FF2B5EF4-FFF2-40B4-BE49-F238E27FC236}">
                <a16:creationId xmlns:a16="http://schemas.microsoft.com/office/drawing/2014/main" id="{0440BC54-4A8E-DC8E-6522-54B7C535F3D4}"/>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3447080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3" name="文本占位符 1">
            <a:extLst>
              <a:ext uri="{FF2B5EF4-FFF2-40B4-BE49-F238E27FC236}">
                <a16:creationId xmlns:a16="http://schemas.microsoft.com/office/drawing/2014/main" id="{0F6B0ADE-25A0-D4E5-73A9-83F0FCC92204}"/>
              </a:ext>
            </a:extLst>
          </p:cNvPr>
          <p:cNvSpPr txBox="1">
            <a:spLocks/>
          </p:cNvSpPr>
          <p:nvPr/>
        </p:nvSpPr>
        <p:spPr>
          <a:xfrm>
            <a:off x="3448050" y="555003"/>
            <a:ext cx="6642780" cy="546661"/>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Tx/>
              <a:buNone/>
              <a:defRPr sz="28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研究思路与技术路线</a:t>
            </a:r>
            <a:endParaRPr lang="zh-CN" altLang="en-US" dirty="0"/>
          </a:p>
        </p:txBody>
      </p:sp>
      <p:sp>
        <p:nvSpPr>
          <p:cNvPr id="4" name="文本框 3">
            <a:extLst>
              <a:ext uri="{FF2B5EF4-FFF2-40B4-BE49-F238E27FC236}">
                <a16:creationId xmlns:a16="http://schemas.microsoft.com/office/drawing/2014/main" id="{07F10EEC-DF63-0C14-C032-2832ED033F50}"/>
              </a:ext>
            </a:extLst>
          </p:cNvPr>
          <p:cNvSpPr txBox="1"/>
          <p:nvPr/>
        </p:nvSpPr>
        <p:spPr>
          <a:xfrm>
            <a:off x="401093" y="1655596"/>
            <a:ext cx="5694907" cy="461665"/>
          </a:xfrm>
          <a:prstGeom prst="rect">
            <a:avLst/>
          </a:prstGeom>
          <a:noFill/>
        </p:spPr>
        <p:txBody>
          <a:bodyPr wrap="square">
            <a:spAutoFit/>
          </a:bodyPr>
          <a:lstStyle/>
          <a:p>
            <a:r>
              <a:rPr lang="zh-CN" altLang="en-US" sz="2400" dirty="0">
                <a:solidFill>
                  <a:srgbClr val="000000"/>
                </a:solidFill>
                <a:effectLst/>
                <a:latin typeface="微软雅黑" panose="020B0503020204020204" pitchFamily="34" charset="-122"/>
                <a:ea typeface="微软雅黑" panose="020B0503020204020204" pitchFamily="34" charset="-122"/>
              </a:rPr>
              <a:t>第二阶段：弱监督核</a:t>
            </a:r>
            <a:r>
              <a:rPr lang="zh-CN" altLang="en-US" sz="2400" dirty="0">
                <a:solidFill>
                  <a:srgbClr val="000000"/>
                </a:solidFill>
                <a:latin typeface="微软雅黑" panose="020B0503020204020204" pitchFamily="34" charset="-122"/>
                <a:ea typeface="微软雅黑" panose="020B0503020204020204" pitchFamily="34" charset="-122"/>
              </a:rPr>
              <a:t>分割</a:t>
            </a:r>
            <a:r>
              <a:rPr lang="zh-CN" altLang="en-US" sz="2400" dirty="0">
                <a:solidFill>
                  <a:srgbClr val="000000"/>
                </a:solidFill>
                <a:effectLst/>
                <a:latin typeface="微软雅黑" panose="020B0503020204020204" pitchFamily="34" charset="-122"/>
                <a:ea typeface="微软雅黑" panose="020B0503020204020204" pitchFamily="34" charset="-122"/>
              </a:rPr>
              <a:t>策略</a:t>
            </a:r>
            <a:endParaRPr lang="zh-CN" altLang="en-US" sz="2400" dirty="0"/>
          </a:p>
        </p:txBody>
      </p:sp>
      <p:sp>
        <p:nvSpPr>
          <p:cNvPr id="5" name="文本框 4">
            <a:extLst>
              <a:ext uri="{FF2B5EF4-FFF2-40B4-BE49-F238E27FC236}">
                <a16:creationId xmlns:a16="http://schemas.microsoft.com/office/drawing/2014/main" id="{43355011-40A7-06EF-6C3C-B764C3D88EF2}"/>
              </a:ext>
            </a:extLst>
          </p:cNvPr>
          <p:cNvSpPr txBox="1"/>
          <p:nvPr/>
        </p:nvSpPr>
        <p:spPr>
          <a:xfrm>
            <a:off x="401092" y="2255694"/>
            <a:ext cx="6481621" cy="461665"/>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B</a:t>
            </a:r>
            <a:r>
              <a:rPr lang="en-US" altLang="zh-CN" sz="2400" b="0" i="0" dirty="0">
                <a:effectLst/>
                <a:latin typeface="-apple-system"/>
              </a:rPr>
              <a:t>.</a:t>
            </a:r>
            <a:r>
              <a:rPr lang="zh-CN" altLang="en-US" sz="2400" b="0" i="0" dirty="0">
                <a:effectLst/>
                <a:latin typeface="-apple-system"/>
              </a:rPr>
              <a:t>用像素级标签训练深度神经网络</a:t>
            </a:r>
            <a:endParaRPr lang="zh-CN" altLang="en-US" sz="2400" dirty="0"/>
          </a:p>
        </p:txBody>
      </p:sp>
      <p:sp>
        <p:nvSpPr>
          <p:cNvPr id="7" name="文本框 6">
            <a:extLst>
              <a:ext uri="{FF2B5EF4-FFF2-40B4-BE49-F238E27FC236}">
                <a16:creationId xmlns:a16="http://schemas.microsoft.com/office/drawing/2014/main" id="{A859BE8B-5AA7-D13E-CD71-4132CE3CD8BD}"/>
              </a:ext>
            </a:extLst>
          </p:cNvPr>
          <p:cNvSpPr txBox="1"/>
          <p:nvPr/>
        </p:nvSpPr>
        <p:spPr>
          <a:xfrm>
            <a:off x="401092" y="2859898"/>
            <a:ext cx="6096000" cy="461665"/>
          </a:xfrm>
          <a:prstGeom prst="rect">
            <a:avLst/>
          </a:prstGeom>
          <a:noFill/>
        </p:spPr>
        <p:txBody>
          <a:bodyPr wrap="square">
            <a:spAutoFit/>
          </a:bodyPr>
          <a:lstStyle/>
          <a:p>
            <a:r>
              <a:rPr lang="zh-CN" altLang="en-US" sz="2400" b="0" i="0" dirty="0">
                <a:effectLst/>
                <a:latin typeface="-apple-system"/>
              </a:rPr>
              <a:t>网络结构</a:t>
            </a:r>
            <a:r>
              <a:rPr lang="en-US" altLang="zh-CN" sz="2400" b="0" i="0" dirty="0">
                <a:effectLst/>
                <a:latin typeface="-apple-system"/>
              </a:rPr>
              <a:t>:</a:t>
            </a:r>
            <a:r>
              <a:rPr lang="en-US" altLang="zh-CN" sz="2400" b="0" i="0" dirty="0">
                <a:solidFill>
                  <a:srgbClr val="333639"/>
                </a:solidFill>
                <a:effectLst/>
                <a:latin typeface="-apple-system"/>
              </a:rPr>
              <a:t> </a:t>
            </a:r>
            <a:r>
              <a:rPr lang="en-US" altLang="zh-CN" sz="2400" dirty="0">
                <a:latin typeface="Times New Roman" panose="02020603050405020304" pitchFamily="18" charset="0"/>
                <a:cs typeface="Times New Roman" panose="02020603050405020304" pitchFamily="18" charset="0"/>
              </a:rPr>
              <a:t>ResNet34</a:t>
            </a: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12F306C-95DF-ADCF-5006-A7EE87DE4D64}"/>
                  </a:ext>
                </a:extLst>
              </p:cNvPr>
              <p:cNvSpPr txBox="1"/>
              <p:nvPr/>
            </p:nvSpPr>
            <p:spPr>
              <a:xfrm>
                <a:off x="401092" y="3676598"/>
                <a:ext cx="5936208" cy="1200329"/>
              </a:xfrm>
              <a:prstGeom prst="rect">
                <a:avLst/>
              </a:prstGeom>
              <a:noFill/>
            </p:spPr>
            <p:txBody>
              <a:bodyPr wrap="square">
                <a:spAutoFit/>
              </a:bodyPr>
              <a:lstStyle/>
              <a:p>
                <a:r>
                  <a:rPr lang="zh-CN" altLang="en-US" sz="2400" b="0" i="0" dirty="0">
                    <a:effectLst/>
                    <a:latin typeface="-apple-system"/>
                  </a:rPr>
                  <a:t>输出两个背景和原子核的概率图，用于计算两个相对于簇标签</a:t>
                </a:r>
                <a14:m>
                  <m:oMath xmlns:m="http://schemas.openxmlformats.org/officeDocument/2006/math">
                    <m:sSub>
                      <m:sSubPr>
                        <m:ctrlPr>
                          <a:rPr lang="en-US" altLang="zh-CN" sz="2400" b="0" i="1" dirty="0" smtClean="0">
                            <a:effectLst/>
                            <a:latin typeface="Cambria Math" panose="02040503050406030204" pitchFamily="18" charset="0"/>
                          </a:rPr>
                        </m:ctrlPr>
                      </m:sSubPr>
                      <m:e>
                        <m:r>
                          <a:rPr lang="en-US" altLang="zh-CN" sz="2400" i="1" dirty="0">
                            <a:latin typeface="Cambria Math" panose="02040503050406030204" pitchFamily="18" charset="0"/>
                          </a:rPr>
                          <m:t>𝐿</m:t>
                        </m:r>
                      </m:e>
                      <m:sub>
                        <m:r>
                          <a:rPr lang="en-US" altLang="zh-CN" sz="2400" i="1" dirty="0">
                            <a:latin typeface="Cambria Math" panose="02040503050406030204" pitchFamily="18" charset="0"/>
                          </a:rPr>
                          <m:t>𝑐𝑙𝑢𝑠𝑡𝑒𝑟</m:t>
                        </m:r>
                      </m:sub>
                    </m:sSub>
                  </m:oMath>
                </a14:m>
                <a:r>
                  <a:rPr lang="zh-CN" altLang="en-US" sz="2400" b="0" i="0" dirty="0">
                    <a:effectLst/>
                    <a:latin typeface="-apple-system"/>
                  </a:rPr>
                  <a:t>和</a:t>
                </a:r>
                <a:r>
                  <a:rPr lang="en-US" altLang="zh-CN" sz="2400" b="0" i="0" dirty="0">
                    <a:effectLst/>
                    <a:latin typeface="Times New Roman" panose="02020603050405020304" pitchFamily="18" charset="0"/>
                    <a:cs typeface="Times New Roman" panose="02020603050405020304" pitchFamily="18" charset="0"/>
                  </a:rPr>
                  <a:t>Voronoi</a:t>
                </a:r>
                <a:r>
                  <a:rPr lang="zh-CN" altLang="en-US" sz="2400" b="0" i="0" dirty="0">
                    <a:effectLst/>
                    <a:latin typeface="-apple-system"/>
                  </a:rPr>
                  <a:t>标签</a:t>
                </a:r>
                <a14:m>
                  <m:oMath xmlns:m="http://schemas.openxmlformats.org/officeDocument/2006/math">
                    <m:sSub>
                      <m:sSubPr>
                        <m:ctrlPr>
                          <a:rPr lang="en-US" altLang="zh-CN" sz="2400" b="0" i="1" dirty="0" smtClean="0">
                            <a:effectLst/>
                            <a:latin typeface="Cambria Math" panose="02040503050406030204" pitchFamily="18" charset="0"/>
                          </a:rPr>
                        </m:ctrlPr>
                      </m:sSubPr>
                      <m:e>
                        <m:r>
                          <a:rPr lang="en-US" altLang="zh-CN" sz="2400" i="1" dirty="0">
                            <a:latin typeface="Cambria Math" panose="02040503050406030204" pitchFamily="18" charset="0"/>
                          </a:rPr>
                          <m:t>𝐿</m:t>
                        </m:r>
                      </m:e>
                      <m:sub>
                        <m:r>
                          <a:rPr lang="en-US" altLang="zh-CN" sz="2400" i="1" dirty="0">
                            <a:latin typeface="Cambria Math" panose="02040503050406030204" pitchFamily="18" charset="0"/>
                          </a:rPr>
                          <m:t>𝑣𝑜𝑟</m:t>
                        </m:r>
                      </m:sub>
                    </m:sSub>
                  </m:oMath>
                </a14:m>
                <a:r>
                  <a:rPr lang="zh-CN" altLang="en-US" sz="2400" b="0" i="0" dirty="0">
                    <a:effectLst/>
                    <a:latin typeface="-apple-system"/>
                  </a:rPr>
                  <a:t>的交叉熵损失</a:t>
                </a:r>
                <a:r>
                  <a:rPr lang="en-US" altLang="zh-CN" sz="2400" b="0" i="0" dirty="0">
                    <a:effectLst/>
                    <a:latin typeface="-apple-system"/>
                  </a:rPr>
                  <a:t>:</a:t>
                </a:r>
                <a:endParaRPr lang="zh-CN" altLang="en-US" sz="2400" dirty="0"/>
              </a:p>
            </p:txBody>
          </p:sp>
        </mc:Choice>
        <mc:Fallback xmlns="">
          <p:sp>
            <p:nvSpPr>
              <p:cNvPr id="9" name="文本框 8">
                <a:extLst>
                  <a:ext uri="{FF2B5EF4-FFF2-40B4-BE49-F238E27FC236}">
                    <a16:creationId xmlns:a16="http://schemas.microsoft.com/office/drawing/2014/main" id="{912F306C-95DF-ADCF-5006-A7EE87DE4D64}"/>
                  </a:ext>
                </a:extLst>
              </p:cNvPr>
              <p:cNvSpPr txBox="1">
                <a:spLocks noRot="1" noChangeAspect="1" noMove="1" noResize="1" noEditPoints="1" noAdjustHandles="1" noChangeArrowheads="1" noChangeShapeType="1" noTextEdit="1"/>
              </p:cNvSpPr>
              <p:nvPr/>
            </p:nvSpPr>
            <p:spPr>
              <a:xfrm>
                <a:off x="401092" y="3676598"/>
                <a:ext cx="5936208" cy="1200329"/>
              </a:xfrm>
              <a:prstGeom prst="rect">
                <a:avLst/>
              </a:prstGeom>
              <a:blipFill>
                <a:blip r:embed="rId3"/>
                <a:stretch>
                  <a:fillRect l="-1643" t="-4061" b="-11168"/>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F2CA0558-14F3-75DD-984E-0BB7EB06FE60}"/>
              </a:ext>
            </a:extLst>
          </p:cNvPr>
          <p:cNvPicPr>
            <a:picLocks noChangeAspect="1"/>
          </p:cNvPicPr>
          <p:nvPr/>
        </p:nvPicPr>
        <p:blipFill>
          <a:blip r:embed="rId4"/>
          <a:stretch>
            <a:fillRect/>
          </a:stretch>
        </p:blipFill>
        <p:spPr>
          <a:xfrm>
            <a:off x="401092" y="5350478"/>
            <a:ext cx="6765828" cy="952519"/>
          </a:xfrm>
          <a:prstGeom prst="rect">
            <a:avLst/>
          </a:prstGeom>
        </p:spPr>
      </p:pic>
      <p:pic>
        <p:nvPicPr>
          <p:cNvPr id="13" name="图片 12">
            <a:extLst>
              <a:ext uri="{FF2B5EF4-FFF2-40B4-BE49-F238E27FC236}">
                <a16:creationId xmlns:a16="http://schemas.microsoft.com/office/drawing/2014/main" id="{2CF7422B-0AC5-9DFC-E39F-5C0B10C66EFA}"/>
              </a:ext>
            </a:extLst>
          </p:cNvPr>
          <p:cNvPicPr>
            <a:picLocks noChangeAspect="1"/>
          </p:cNvPicPr>
          <p:nvPr/>
        </p:nvPicPr>
        <p:blipFill>
          <a:blip r:embed="rId5"/>
          <a:stretch>
            <a:fillRect/>
          </a:stretch>
        </p:blipFill>
        <p:spPr>
          <a:xfrm>
            <a:off x="6296546" y="4730217"/>
            <a:ext cx="5694907" cy="610544"/>
          </a:xfrm>
          <a:prstGeom prst="rect">
            <a:avLst/>
          </a:prstGeom>
        </p:spPr>
      </p:pic>
      <p:sp>
        <p:nvSpPr>
          <p:cNvPr id="15" name="文本框 14">
            <a:extLst>
              <a:ext uri="{FF2B5EF4-FFF2-40B4-BE49-F238E27FC236}">
                <a16:creationId xmlns:a16="http://schemas.microsoft.com/office/drawing/2014/main" id="{8C4160AF-A7BB-6975-30EF-033172A0EEE9}"/>
              </a:ext>
            </a:extLst>
          </p:cNvPr>
          <p:cNvSpPr txBox="1"/>
          <p:nvPr/>
        </p:nvSpPr>
        <p:spPr>
          <a:xfrm>
            <a:off x="6389041" y="3871389"/>
            <a:ext cx="5293816" cy="461665"/>
          </a:xfrm>
          <a:prstGeom prst="rect">
            <a:avLst/>
          </a:prstGeom>
          <a:noFill/>
        </p:spPr>
        <p:txBody>
          <a:bodyPr wrap="square">
            <a:spAutoFit/>
          </a:bodyPr>
          <a:lstStyle/>
          <a:p>
            <a:r>
              <a:rPr lang="zh-CN" altLang="en-US" sz="2400" b="0" i="0" dirty="0">
                <a:effectLst/>
                <a:latin typeface="-apple-system"/>
              </a:rPr>
              <a:t>最终损失为</a:t>
            </a:r>
            <a:r>
              <a:rPr lang="en-US" altLang="zh-CN" sz="2400" b="0" i="0" dirty="0">
                <a:effectLst/>
                <a:latin typeface="-apple-system"/>
              </a:rPr>
              <a:t>:</a:t>
            </a:r>
            <a:r>
              <a:rPr lang="zh-CN" altLang="en-US" sz="2400" b="0" i="0" dirty="0">
                <a:effectLst/>
                <a:latin typeface="-apple-system"/>
              </a:rPr>
              <a:t>其中</a:t>
            </a:r>
            <a:r>
              <a:rPr lang="en-US" altLang="zh-CN" sz="2400" b="0" i="0" dirty="0">
                <a:effectLst/>
                <a:latin typeface="-apple-system"/>
              </a:rPr>
              <a:t>α</a:t>
            </a:r>
            <a:r>
              <a:rPr lang="zh-CN" altLang="en-US" sz="2400" b="0" i="0" dirty="0">
                <a:effectLst/>
                <a:latin typeface="-apple-system"/>
              </a:rPr>
              <a:t>为平衡参数。</a:t>
            </a:r>
            <a:endParaRPr lang="zh-CN" altLang="en-US" sz="2400" dirty="0"/>
          </a:p>
        </p:txBody>
      </p:sp>
      <p:sp>
        <p:nvSpPr>
          <p:cNvPr id="6" name="文本框 5">
            <a:extLst>
              <a:ext uri="{FF2B5EF4-FFF2-40B4-BE49-F238E27FC236}">
                <a16:creationId xmlns:a16="http://schemas.microsoft.com/office/drawing/2014/main" id="{6AF0270C-A381-3CCD-AEF8-A1157573594F}"/>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48954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3" name="文本占位符 1">
            <a:extLst>
              <a:ext uri="{FF2B5EF4-FFF2-40B4-BE49-F238E27FC236}">
                <a16:creationId xmlns:a16="http://schemas.microsoft.com/office/drawing/2014/main" id="{0F6B0ADE-25A0-D4E5-73A9-83F0FCC92204}"/>
              </a:ext>
            </a:extLst>
          </p:cNvPr>
          <p:cNvSpPr txBox="1">
            <a:spLocks/>
          </p:cNvSpPr>
          <p:nvPr/>
        </p:nvSpPr>
        <p:spPr>
          <a:xfrm>
            <a:off x="3448050" y="555003"/>
            <a:ext cx="6642780" cy="546661"/>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Tx/>
              <a:buNone/>
              <a:defRPr sz="28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研究思路与技术路线</a:t>
            </a:r>
            <a:endParaRPr lang="zh-CN" altLang="en-US" dirty="0"/>
          </a:p>
        </p:txBody>
      </p:sp>
      <p:sp>
        <p:nvSpPr>
          <p:cNvPr id="4" name="文本框 3">
            <a:extLst>
              <a:ext uri="{FF2B5EF4-FFF2-40B4-BE49-F238E27FC236}">
                <a16:creationId xmlns:a16="http://schemas.microsoft.com/office/drawing/2014/main" id="{07F10EEC-DF63-0C14-C032-2832ED033F50}"/>
              </a:ext>
            </a:extLst>
          </p:cNvPr>
          <p:cNvSpPr txBox="1"/>
          <p:nvPr/>
        </p:nvSpPr>
        <p:spPr>
          <a:xfrm>
            <a:off x="401093" y="1655596"/>
            <a:ext cx="5694907" cy="461665"/>
          </a:xfrm>
          <a:prstGeom prst="rect">
            <a:avLst/>
          </a:prstGeom>
          <a:noFill/>
        </p:spPr>
        <p:txBody>
          <a:bodyPr wrap="square">
            <a:spAutoFit/>
          </a:bodyPr>
          <a:lstStyle/>
          <a:p>
            <a:r>
              <a:rPr lang="zh-CN" altLang="en-US" sz="2400" dirty="0">
                <a:solidFill>
                  <a:srgbClr val="000000"/>
                </a:solidFill>
                <a:effectLst/>
                <a:latin typeface="微软雅黑" panose="020B0503020204020204" pitchFamily="34" charset="-122"/>
                <a:ea typeface="微软雅黑" panose="020B0503020204020204" pitchFamily="34" charset="-122"/>
              </a:rPr>
              <a:t>第二阶段：弱监督核</a:t>
            </a:r>
            <a:r>
              <a:rPr lang="zh-CN" altLang="en-US" sz="2400" dirty="0">
                <a:solidFill>
                  <a:srgbClr val="000000"/>
                </a:solidFill>
                <a:latin typeface="微软雅黑" panose="020B0503020204020204" pitchFamily="34" charset="-122"/>
                <a:ea typeface="微软雅黑" panose="020B0503020204020204" pitchFamily="34" charset="-122"/>
              </a:rPr>
              <a:t>分割</a:t>
            </a:r>
            <a:r>
              <a:rPr lang="zh-CN" altLang="en-US" sz="2400" dirty="0">
                <a:solidFill>
                  <a:srgbClr val="000000"/>
                </a:solidFill>
                <a:effectLst/>
                <a:latin typeface="微软雅黑" panose="020B0503020204020204" pitchFamily="34" charset="-122"/>
                <a:ea typeface="微软雅黑" panose="020B0503020204020204" pitchFamily="34" charset="-122"/>
              </a:rPr>
              <a:t>策略</a:t>
            </a:r>
            <a:endParaRPr lang="zh-CN" altLang="en-US" sz="2400" dirty="0"/>
          </a:p>
        </p:txBody>
      </p:sp>
      <p:sp>
        <p:nvSpPr>
          <p:cNvPr id="5" name="文本框 4">
            <a:extLst>
              <a:ext uri="{FF2B5EF4-FFF2-40B4-BE49-F238E27FC236}">
                <a16:creationId xmlns:a16="http://schemas.microsoft.com/office/drawing/2014/main" id="{43355011-40A7-06EF-6C3C-B764C3D88EF2}"/>
              </a:ext>
            </a:extLst>
          </p:cNvPr>
          <p:cNvSpPr txBox="1"/>
          <p:nvPr/>
        </p:nvSpPr>
        <p:spPr>
          <a:xfrm>
            <a:off x="401092" y="2255694"/>
            <a:ext cx="12017449" cy="461665"/>
          </a:xfrm>
          <a:prstGeom prst="rect">
            <a:avLst/>
          </a:prstGeom>
          <a:noFill/>
        </p:spPr>
        <p:txBody>
          <a:bodyPr wrap="square">
            <a:spAutoFit/>
          </a:bodyPr>
          <a:lstStyle/>
          <a:p>
            <a:r>
              <a:rPr lang="en-US" altLang="zh-CN" sz="2400" b="0" i="0" dirty="0">
                <a:effectLst/>
                <a:latin typeface="-apple-system"/>
              </a:rPr>
              <a:t>C.</a:t>
            </a:r>
            <a:r>
              <a:rPr lang="zh-CN" altLang="en-US" sz="2400" b="0" i="0" dirty="0">
                <a:effectLst/>
                <a:latin typeface="-apple-system"/>
              </a:rPr>
              <a:t>使用密集</a:t>
            </a:r>
            <a:r>
              <a:rPr lang="en-US" altLang="zh-CN" sz="2400" b="0" i="0" dirty="0">
                <a:effectLst/>
                <a:latin typeface="Times New Roman" panose="02020603050405020304" pitchFamily="18" charset="0"/>
                <a:cs typeface="Times New Roman" panose="02020603050405020304" pitchFamily="18" charset="0"/>
              </a:rPr>
              <a:t>CRF loss</a:t>
            </a:r>
            <a:r>
              <a:rPr lang="zh-CN" altLang="en-US" sz="2400" b="0" i="0" dirty="0">
                <a:effectLst/>
                <a:latin typeface="-apple-system"/>
              </a:rPr>
              <a:t>进行模型优化</a:t>
            </a:r>
            <a:r>
              <a:rPr lang="en-US" altLang="zh-CN" sz="2400" b="0" i="0" dirty="0">
                <a:effectLst/>
                <a:latin typeface="-apple-system"/>
              </a:rPr>
              <a:t>:</a:t>
            </a:r>
            <a:r>
              <a:rPr lang="zh-CN" altLang="en-US" sz="2400" b="0" i="0" dirty="0">
                <a:effectLst/>
                <a:latin typeface="-apple-system"/>
              </a:rPr>
              <a:t>在训练时将密集的</a:t>
            </a:r>
            <a:r>
              <a:rPr lang="en-US" altLang="zh-CN" sz="2400" dirty="0">
                <a:latin typeface="Times New Roman" panose="02020603050405020304" pitchFamily="18" charset="0"/>
                <a:cs typeface="Times New Roman" panose="02020603050405020304" pitchFamily="18" charset="0"/>
              </a:rPr>
              <a:t>CRF</a:t>
            </a:r>
            <a:r>
              <a:rPr lang="zh-CN" altLang="en-US" sz="2400" dirty="0">
                <a:latin typeface="Times New Roman" panose="02020603050405020304" pitchFamily="18" charset="0"/>
                <a:cs typeface="Times New Roman" panose="02020603050405020304" pitchFamily="18" charset="0"/>
              </a:rPr>
              <a:t>嵌入到</a:t>
            </a:r>
            <a:r>
              <a:rPr lang="en-US" altLang="zh-CN" sz="2400" dirty="0">
                <a:latin typeface="Times New Roman" panose="02020603050405020304" pitchFamily="18" charset="0"/>
                <a:cs typeface="Times New Roman" panose="02020603050405020304" pitchFamily="18" charset="0"/>
              </a:rPr>
              <a:t>loss</a:t>
            </a:r>
            <a:r>
              <a:rPr lang="zh-CN" altLang="en-US" sz="2400" dirty="0">
                <a:latin typeface="Times New Roman" panose="02020603050405020304" pitchFamily="18" charset="0"/>
                <a:cs typeface="Times New Roman" panose="02020603050405020304" pitchFamily="18" charset="0"/>
              </a:rPr>
              <a:t>函数</a:t>
            </a:r>
            <a:r>
              <a:rPr lang="zh-CN" altLang="en-US" sz="2400" b="0" i="0" dirty="0">
                <a:effectLst/>
                <a:latin typeface="-apple-system"/>
              </a:rPr>
              <a:t>中，以提高精度</a:t>
            </a:r>
            <a:endParaRPr lang="zh-CN" altLang="en-US" sz="2400" dirty="0"/>
          </a:p>
        </p:txBody>
      </p:sp>
      <p:pic>
        <p:nvPicPr>
          <p:cNvPr id="7" name="图片 6">
            <a:extLst>
              <a:ext uri="{FF2B5EF4-FFF2-40B4-BE49-F238E27FC236}">
                <a16:creationId xmlns:a16="http://schemas.microsoft.com/office/drawing/2014/main" id="{F60BA049-A88F-B620-F5E0-5E213ACB10A0}"/>
              </a:ext>
            </a:extLst>
          </p:cNvPr>
          <p:cNvPicPr>
            <a:picLocks noChangeAspect="1"/>
          </p:cNvPicPr>
          <p:nvPr/>
        </p:nvPicPr>
        <p:blipFill>
          <a:blip r:embed="rId3"/>
          <a:stretch>
            <a:fillRect/>
          </a:stretch>
        </p:blipFill>
        <p:spPr>
          <a:xfrm>
            <a:off x="401092" y="2974084"/>
            <a:ext cx="5694908" cy="801811"/>
          </a:xfrm>
          <a:prstGeom prst="rect">
            <a:avLst/>
          </a:prstGeom>
        </p:spPr>
      </p:pic>
      <p:pic>
        <p:nvPicPr>
          <p:cNvPr id="9" name="图片 8">
            <a:extLst>
              <a:ext uri="{FF2B5EF4-FFF2-40B4-BE49-F238E27FC236}">
                <a16:creationId xmlns:a16="http://schemas.microsoft.com/office/drawing/2014/main" id="{368C9873-888C-4B82-F9C9-CA19B4887D6E}"/>
              </a:ext>
            </a:extLst>
          </p:cNvPr>
          <p:cNvPicPr>
            <a:picLocks noChangeAspect="1"/>
          </p:cNvPicPr>
          <p:nvPr/>
        </p:nvPicPr>
        <p:blipFill>
          <a:blip r:embed="rId4"/>
          <a:stretch>
            <a:fillRect/>
          </a:stretch>
        </p:blipFill>
        <p:spPr>
          <a:xfrm>
            <a:off x="390374" y="3697168"/>
            <a:ext cx="7121141" cy="1306631"/>
          </a:xfrm>
          <a:prstGeom prst="rect">
            <a:avLst/>
          </a:prstGeom>
        </p:spPr>
      </p:pic>
      <p:pic>
        <p:nvPicPr>
          <p:cNvPr id="11" name="图片 10">
            <a:extLst>
              <a:ext uri="{FF2B5EF4-FFF2-40B4-BE49-F238E27FC236}">
                <a16:creationId xmlns:a16="http://schemas.microsoft.com/office/drawing/2014/main" id="{FB2CF253-9D4A-BEC4-719E-0BBFB5A809B0}"/>
              </a:ext>
            </a:extLst>
          </p:cNvPr>
          <p:cNvPicPr>
            <a:picLocks noChangeAspect="1"/>
          </p:cNvPicPr>
          <p:nvPr/>
        </p:nvPicPr>
        <p:blipFill>
          <a:blip r:embed="rId5"/>
          <a:stretch>
            <a:fillRect/>
          </a:stretch>
        </p:blipFill>
        <p:spPr>
          <a:xfrm>
            <a:off x="7942238" y="3697168"/>
            <a:ext cx="2888208" cy="477389"/>
          </a:xfrm>
          <a:prstGeom prst="rect">
            <a:avLst/>
          </a:prstGeom>
        </p:spPr>
      </p:pic>
      <p:pic>
        <p:nvPicPr>
          <p:cNvPr id="13" name="图片 12">
            <a:extLst>
              <a:ext uri="{FF2B5EF4-FFF2-40B4-BE49-F238E27FC236}">
                <a16:creationId xmlns:a16="http://schemas.microsoft.com/office/drawing/2014/main" id="{0B172501-425F-8597-3602-D292DFA63445}"/>
              </a:ext>
            </a:extLst>
          </p:cNvPr>
          <p:cNvPicPr>
            <a:picLocks noChangeAspect="1"/>
          </p:cNvPicPr>
          <p:nvPr/>
        </p:nvPicPr>
        <p:blipFill>
          <a:blip r:embed="rId6"/>
          <a:stretch>
            <a:fillRect/>
          </a:stretch>
        </p:blipFill>
        <p:spPr>
          <a:xfrm>
            <a:off x="7843292" y="4445360"/>
            <a:ext cx="817458" cy="536838"/>
          </a:xfrm>
          <a:prstGeom prst="rect">
            <a:avLst/>
          </a:prstGeom>
        </p:spPr>
      </p:pic>
      <p:pic>
        <p:nvPicPr>
          <p:cNvPr id="15" name="图片 14">
            <a:extLst>
              <a:ext uri="{FF2B5EF4-FFF2-40B4-BE49-F238E27FC236}">
                <a16:creationId xmlns:a16="http://schemas.microsoft.com/office/drawing/2014/main" id="{E9D9AE3B-B794-E37D-F2D4-2DBDA16DCA9C}"/>
              </a:ext>
            </a:extLst>
          </p:cNvPr>
          <p:cNvPicPr>
            <a:picLocks noChangeAspect="1"/>
          </p:cNvPicPr>
          <p:nvPr/>
        </p:nvPicPr>
        <p:blipFill>
          <a:blip r:embed="rId7"/>
          <a:stretch>
            <a:fillRect/>
          </a:stretch>
        </p:blipFill>
        <p:spPr>
          <a:xfrm>
            <a:off x="8660750" y="4413595"/>
            <a:ext cx="3411618" cy="568603"/>
          </a:xfrm>
          <a:prstGeom prst="rect">
            <a:avLst/>
          </a:prstGeom>
        </p:spPr>
      </p:pic>
      <p:pic>
        <p:nvPicPr>
          <p:cNvPr id="17" name="图片 16">
            <a:extLst>
              <a:ext uri="{FF2B5EF4-FFF2-40B4-BE49-F238E27FC236}">
                <a16:creationId xmlns:a16="http://schemas.microsoft.com/office/drawing/2014/main" id="{C361064C-B477-D980-AA12-63B29CEF95B9}"/>
              </a:ext>
            </a:extLst>
          </p:cNvPr>
          <p:cNvPicPr>
            <a:picLocks noChangeAspect="1"/>
          </p:cNvPicPr>
          <p:nvPr/>
        </p:nvPicPr>
        <p:blipFill>
          <a:blip r:embed="rId8"/>
          <a:stretch>
            <a:fillRect/>
          </a:stretch>
        </p:blipFill>
        <p:spPr>
          <a:xfrm>
            <a:off x="390374" y="4643076"/>
            <a:ext cx="5694908" cy="678243"/>
          </a:xfrm>
          <a:prstGeom prst="rect">
            <a:avLst/>
          </a:prstGeom>
        </p:spPr>
      </p:pic>
      <p:pic>
        <p:nvPicPr>
          <p:cNvPr id="19" name="图片 18">
            <a:extLst>
              <a:ext uri="{FF2B5EF4-FFF2-40B4-BE49-F238E27FC236}">
                <a16:creationId xmlns:a16="http://schemas.microsoft.com/office/drawing/2014/main" id="{5BE9C820-B94E-A6BE-B0FC-66CC312B5CB5}"/>
              </a:ext>
            </a:extLst>
          </p:cNvPr>
          <p:cNvPicPr>
            <a:picLocks noChangeAspect="1"/>
          </p:cNvPicPr>
          <p:nvPr/>
        </p:nvPicPr>
        <p:blipFill>
          <a:blip r:embed="rId9"/>
          <a:stretch>
            <a:fillRect/>
          </a:stretch>
        </p:blipFill>
        <p:spPr>
          <a:xfrm>
            <a:off x="295124" y="6027422"/>
            <a:ext cx="7311275" cy="830578"/>
          </a:xfrm>
          <a:prstGeom prst="rect">
            <a:avLst/>
          </a:prstGeom>
        </p:spPr>
      </p:pic>
      <p:sp>
        <p:nvSpPr>
          <p:cNvPr id="6" name="文本框 5">
            <a:extLst>
              <a:ext uri="{FF2B5EF4-FFF2-40B4-BE49-F238E27FC236}">
                <a16:creationId xmlns:a16="http://schemas.microsoft.com/office/drawing/2014/main" id="{BBB2108C-FB36-6A2C-CC24-9DB0BDD22C39}"/>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pic>
        <p:nvPicPr>
          <p:cNvPr id="10" name="图片 9">
            <a:extLst>
              <a:ext uri="{FF2B5EF4-FFF2-40B4-BE49-F238E27FC236}">
                <a16:creationId xmlns:a16="http://schemas.microsoft.com/office/drawing/2014/main" id="{5AA93BFF-1EC9-6BCD-EFFC-FF3DC9E8915F}"/>
              </a:ext>
            </a:extLst>
          </p:cNvPr>
          <p:cNvPicPr>
            <a:picLocks noChangeAspect="1"/>
          </p:cNvPicPr>
          <p:nvPr/>
        </p:nvPicPr>
        <p:blipFill>
          <a:blip r:embed="rId10"/>
          <a:stretch>
            <a:fillRect/>
          </a:stretch>
        </p:blipFill>
        <p:spPr>
          <a:xfrm>
            <a:off x="401092" y="5501088"/>
            <a:ext cx="3787468" cy="411516"/>
          </a:xfrm>
          <a:prstGeom prst="rect">
            <a:avLst/>
          </a:prstGeom>
        </p:spPr>
      </p:pic>
    </p:spTree>
    <p:extLst>
      <p:ext uri="{BB962C8B-B14F-4D97-AF65-F5344CB8AC3E}">
        <p14:creationId xmlns:p14="http://schemas.microsoft.com/office/powerpoint/2010/main" val="411053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a:extLst>
              <a:ext uri="{FF2B5EF4-FFF2-40B4-BE49-F238E27FC236}">
                <a16:creationId xmlns:a16="http://schemas.microsoft.com/office/drawing/2014/main" id="{BD97659A-0D6A-219F-9525-B9DC36F21DE1}"/>
              </a:ext>
            </a:extLst>
          </p:cNvPr>
          <p:cNvGrpSpPr/>
          <p:nvPr/>
        </p:nvGrpSpPr>
        <p:grpSpPr>
          <a:xfrm>
            <a:off x="4644123" y="1156490"/>
            <a:ext cx="4884184" cy="1041707"/>
            <a:chOff x="6346509" y="1960043"/>
            <a:chExt cx="4884184" cy="1041707"/>
          </a:xfrm>
        </p:grpSpPr>
        <p:sp>
          <p:nvSpPr>
            <p:cNvPr id="3" name="文本框 2">
              <a:extLst>
                <a:ext uri="{FF2B5EF4-FFF2-40B4-BE49-F238E27FC236}">
                  <a16:creationId xmlns:a16="http://schemas.microsoft.com/office/drawing/2014/main" id="{0F6CBF5D-C0BA-9811-A355-5AA44EBE25D6}"/>
                </a:ext>
              </a:extLst>
            </p:cNvPr>
            <p:cNvSpPr txBox="1"/>
            <p:nvPr/>
          </p:nvSpPr>
          <p:spPr>
            <a:xfrm>
              <a:off x="6346509" y="1960043"/>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90DB34B0-0A74-96D5-C351-A28381AEE248}"/>
                </a:ext>
              </a:extLst>
            </p:cNvPr>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F8984A8-03C2-3570-10D1-B1F776AD7069}"/>
                </a:ext>
              </a:extLst>
            </p:cNvPr>
            <p:cNvSpPr txBox="1"/>
            <p:nvPr/>
          </p:nvSpPr>
          <p:spPr>
            <a:xfrm>
              <a:off x="6991352" y="2416975"/>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研究背景与现状</a:t>
              </a:r>
            </a:p>
          </p:txBody>
        </p:sp>
      </p:grpSp>
      <p:grpSp>
        <p:nvGrpSpPr>
          <p:cNvPr id="6" name="组合 5">
            <a:extLst>
              <a:ext uri="{FF2B5EF4-FFF2-40B4-BE49-F238E27FC236}">
                <a16:creationId xmlns:a16="http://schemas.microsoft.com/office/drawing/2014/main" id="{0B71D02D-EBC3-85AE-2791-A2A0817905DB}"/>
              </a:ext>
            </a:extLst>
          </p:cNvPr>
          <p:cNvGrpSpPr/>
          <p:nvPr/>
        </p:nvGrpSpPr>
        <p:grpSpPr>
          <a:xfrm>
            <a:off x="4642277" y="2417004"/>
            <a:ext cx="4884184" cy="1041707"/>
            <a:chOff x="6346509" y="3007646"/>
            <a:chExt cx="4884184" cy="1041707"/>
          </a:xfrm>
        </p:grpSpPr>
        <p:sp>
          <p:nvSpPr>
            <p:cNvPr id="7" name="文本框 6">
              <a:extLst>
                <a:ext uri="{FF2B5EF4-FFF2-40B4-BE49-F238E27FC236}">
                  <a16:creationId xmlns:a16="http://schemas.microsoft.com/office/drawing/2014/main" id="{90566F33-EB76-BA6B-7134-E019BEEF22BD}"/>
                </a:ext>
              </a:extLst>
            </p:cNvPr>
            <p:cNvSpPr txBox="1"/>
            <p:nvPr/>
          </p:nvSpPr>
          <p:spPr>
            <a:xfrm>
              <a:off x="6346509" y="3007646"/>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B304CCE8-ADC5-5983-B168-0765A32F2863}"/>
                </a:ext>
              </a:extLst>
            </p:cNvPr>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AEB5D7C-4E22-FE5F-4751-DD69A898D4E7}"/>
                </a:ext>
              </a:extLst>
            </p:cNvPr>
            <p:cNvSpPr txBox="1"/>
            <p:nvPr/>
          </p:nvSpPr>
          <p:spPr>
            <a:xfrm>
              <a:off x="6991352" y="3464578"/>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解决方案与创新点</a:t>
              </a:r>
              <a:endParaRPr lang="en-US" altLang="zh-CN" sz="3200" dirty="0">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CC2AF32A-76A0-D88B-276A-869B8B6D38D1}"/>
              </a:ext>
            </a:extLst>
          </p:cNvPr>
          <p:cNvGrpSpPr/>
          <p:nvPr/>
        </p:nvGrpSpPr>
        <p:grpSpPr>
          <a:xfrm>
            <a:off x="4642277" y="3792218"/>
            <a:ext cx="4884184" cy="1041707"/>
            <a:chOff x="6346509" y="4055249"/>
            <a:chExt cx="4884184" cy="1041707"/>
          </a:xfrm>
        </p:grpSpPr>
        <p:sp>
          <p:nvSpPr>
            <p:cNvPr id="12" name="文本框 11">
              <a:extLst>
                <a:ext uri="{FF2B5EF4-FFF2-40B4-BE49-F238E27FC236}">
                  <a16:creationId xmlns:a16="http://schemas.microsoft.com/office/drawing/2014/main" id="{3D441C7E-758D-C166-4692-5D432A064466}"/>
                </a:ext>
              </a:extLst>
            </p:cNvPr>
            <p:cNvSpPr txBox="1"/>
            <p:nvPr/>
          </p:nvSpPr>
          <p:spPr>
            <a:xfrm>
              <a:off x="6346509" y="4055249"/>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a:extLst>
                <a:ext uri="{FF2B5EF4-FFF2-40B4-BE49-F238E27FC236}">
                  <a16:creationId xmlns:a16="http://schemas.microsoft.com/office/drawing/2014/main" id="{063D94AB-CC21-34DB-D022-912A49B4C602}"/>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8CAEF9E-CC45-4DEF-D039-1D6B9D6E6D0A}"/>
                </a:ext>
              </a:extLst>
            </p:cNvPr>
            <p:cNvSpPr txBox="1"/>
            <p:nvPr/>
          </p:nvSpPr>
          <p:spPr>
            <a:xfrm>
              <a:off x="6991352" y="4512181"/>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研究思路与技术路线</a:t>
              </a:r>
              <a:endParaRPr lang="en-US" altLang="zh-CN" sz="3200"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00837FB5-4D3C-07F3-E167-00BB2ACE0E38}"/>
              </a:ext>
            </a:extLst>
          </p:cNvPr>
          <p:cNvGrpSpPr/>
          <p:nvPr/>
        </p:nvGrpSpPr>
        <p:grpSpPr>
          <a:xfrm>
            <a:off x="4642277" y="5122385"/>
            <a:ext cx="4884184" cy="1041707"/>
            <a:chOff x="6346509" y="5102851"/>
            <a:chExt cx="4884184" cy="1041707"/>
          </a:xfrm>
        </p:grpSpPr>
        <p:sp>
          <p:nvSpPr>
            <p:cNvPr id="16" name="文本框 15">
              <a:extLst>
                <a:ext uri="{FF2B5EF4-FFF2-40B4-BE49-F238E27FC236}">
                  <a16:creationId xmlns:a16="http://schemas.microsoft.com/office/drawing/2014/main" id="{810E4F57-5122-D3B1-3CA2-CA801E41E87F}"/>
                </a:ext>
              </a:extLst>
            </p:cNvPr>
            <p:cNvSpPr txBox="1"/>
            <p:nvPr/>
          </p:nvSpPr>
          <p:spPr>
            <a:xfrm>
              <a:off x="6346509" y="5102851"/>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9B53CBCA-2D65-4575-22B0-7D8C19FE7370}"/>
                </a:ext>
              </a:extLst>
            </p:cNvPr>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C8E649B-2EC1-3603-909C-9429770542EC}"/>
                </a:ext>
              </a:extLst>
            </p:cNvPr>
            <p:cNvSpPr txBox="1"/>
            <p:nvPr/>
          </p:nvSpPr>
          <p:spPr>
            <a:xfrm>
              <a:off x="6991352" y="5559783"/>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研究结果与意义</a:t>
              </a:r>
            </a:p>
          </p:txBody>
        </p:sp>
      </p:grpSp>
      <p:sp>
        <p:nvSpPr>
          <p:cNvPr id="19" name="文本框 18">
            <a:extLst>
              <a:ext uri="{FF2B5EF4-FFF2-40B4-BE49-F238E27FC236}">
                <a16:creationId xmlns:a16="http://schemas.microsoft.com/office/drawing/2014/main" id="{04B382BF-95C1-A792-78F3-59F1AA3FDCC6}"/>
              </a:ext>
            </a:extLst>
          </p:cNvPr>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0897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研究结果与意义</a:t>
            </a:r>
          </a:p>
        </p:txBody>
      </p:sp>
      <p:sp>
        <p:nvSpPr>
          <p:cNvPr id="3" name="文本框 2">
            <a:extLst>
              <a:ext uri="{FF2B5EF4-FFF2-40B4-BE49-F238E27FC236}">
                <a16:creationId xmlns:a16="http://schemas.microsoft.com/office/drawing/2014/main" id="{44375DBC-C171-4723-AB3D-64C1212E9C42}"/>
              </a:ext>
            </a:extLst>
          </p:cNvPr>
          <p:cNvSpPr txBox="1"/>
          <p:nvPr/>
        </p:nvSpPr>
        <p:spPr>
          <a:xfrm>
            <a:off x="174552" y="1482462"/>
            <a:ext cx="12017448" cy="1569660"/>
          </a:xfrm>
          <a:prstGeom prst="rect">
            <a:avLst/>
          </a:prstGeom>
          <a:noFill/>
        </p:spPr>
        <p:txBody>
          <a:bodyPr wrap="square">
            <a:spAutoFit/>
          </a:bodyPr>
          <a:lstStyle/>
          <a:p>
            <a:r>
              <a:rPr lang="en-US" altLang="zh-CN" sz="2400" dirty="0">
                <a:latin typeface="-apple-system"/>
              </a:rPr>
              <a:t>A</a:t>
            </a:r>
            <a:r>
              <a:rPr lang="en-US" altLang="zh-CN" sz="2400" b="0" i="0" dirty="0">
                <a:effectLst/>
                <a:latin typeface="-apple-system"/>
              </a:rPr>
              <a:t>.</a:t>
            </a:r>
            <a:r>
              <a:rPr lang="zh-CN" altLang="en-US" sz="2400" b="1" i="0" dirty="0">
                <a:effectLst/>
                <a:latin typeface="-apple-system"/>
              </a:rPr>
              <a:t>数据集</a:t>
            </a:r>
            <a:endParaRPr lang="en-US" altLang="zh-CN" sz="1600" b="1" dirty="0">
              <a:latin typeface="-apple-system"/>
            </a:endParaRPr>
          </a:p>
          <a:p>
            <a:endParaRPr lang="en-US" altLang="zh-CN" sz="800" b="0" i="0" dirty="0">
              <a:effectLst/>
              <a:latin typeface="-apple-system"/>
            </a:endParaRPr>
          </a:p>
          <a:p>
            <a:r>
              <a:rPr lang="en-US" altLang="zh-CN" sz="2400" b="0" i="0" dirty="0">
                <a:effectLst/>
                <a:latin typeface="Times New Roman" panose="02020603050405020304" pitchFamily="18" charset="0"/>
                <a:cs typeface="Times New Roman" panose="02020603050405020304" pitchFamily="18" charset="0"/>
              </a:rPr>
              <a:t>1)Lung Cancer </a:t>
            </a:r>
            <a:r>
              <a:rPr lang="en-US" altLang="zh-CN" sz="2400" dirty="0">
                <a:latin typeface="Times New Roman" panose="02020603050405020304" pitchFamily="18" charset="0"/>
                <a:cs typeface="Times New Roman" panose="02020603050405020304" pitchFamily="18" charset="0"/>
              </a:rPr>
              <a:t>(</a:t>
            </a:r>
            <a:r>
              <a:rPr lang="en-US" altLang="zh-CN" sz="2400" b="0" i="0" dirty="0">
                <a:effectLst/>
                <a:latin typeface="Times New Roman" panose="02020603050405020304" pitchFamily="18" charset="0"/>
                <a:cs typeface="Times New Roman" panose="02020603050405020304" pitchFamily="18" charset="0"/>
              </a:rPr>
              <a:t>LC)</a:t>
            </a:r>
            <a:r>
              <a:rPr lang="zh-CN" altLang="en-US" sz="2400" b="0" i="0" dirty="0">
                <a:effectLst/>
                <a:latin typeface="Times New Roman" panose="02020603050405020304" pitchFamily="18" charset="0"/>
                <a:cs typeface="Times New Roman" panose="02020603050405020304" pitchFamily="18" charset="0"/>
              </a:rPr>
              <a:t>数据集</a:t>
            </a:r>
            <a:endParaRPr lang="en-US" altLang="zh-CN" sz="2400" dirty="0">
              <a:latin typeface="Times New Roman" panose="02020603050405020304" pitchFamily="18" charset="0"/>
              <a:cs typeface="Times New Roman" panose="02020603050405020304" pitchFamily="18" charset="0"/>
            </a:endParaRPr>
          </a:p>
          <a:p>
            <a:r>
              <a:rPr lang="en-US" altLang="zh-CN" sz="2400" b="0" i="0" dirty="0">
                <a:effectLst/>
                <a:latin typeface="Times New Roman" panose="02020603050405020304" pitchFamily="18" charset="0"/>
                <a:cs typeface="Times New Roman" panose="02020603050405020304" pitchFamily="18" charset="0"/>
              </a:rPr>
              <a:t>2) Multi-Organ (MO)</a:t>
            </a:r>
            <a:r>
              <a:rPr lang="zh-CN" altLang="en-US" sz="2400" b="0" i="0" dirty="0">
                <a:effectLst/>
                <a:latin typeface="Times New Roman" panose="02020603050405020304" pitchFamily="18" charset="0"/>
                <a:cs typeface="Times New Roman" panose="02020603050405020304" pitchFamily="18" charset="0"/>
              </a:rPr>
              <a:t>数据集：在训练集、验证集和测试集中分别有</a:t>
            </a:r>
            <a:r>
              <a:rPr lang="en-US" altLang="zh-CN" sz="2400" b="0" i="0" dirty="0">
                <a:effectLst/>
                <a:latin typeface="Times New Roman" panose="02020603050405020304" pitchFamily="18" charset="0"/>
                <a:cs typeface="Times New Roman" panose="02020603050405020304" pitchFamily="18" charset="0"/>
              </a:rPr>
              <a:t>12</a:t>
            </a:r>
            <a:r>
              <a:rPr lang="zh-CN" altLang="en-US" sz="2400" b="0" i="0" dirty="0">
                <a:effectLst/>
                <a:latin typeface="Times New Roman" panose="02020603050405020304" pitchFamily="18" charset="0"/>
                <a:cs typeface="Times New Roman" panose="02020603050405020304" pitchFamily="18" charset="0"/>
              </a:rPr>
              <a:t>、</a:t>
            </a:r>
            <a:r>
              <a:rPr lang="en-US" altLang="zh-CN" sz="2400" b="0" i="0" dirty="0">
                <a:effectLst/>
                <a:latin typeface="Times New Roman" panose="02020603050405020304" pitchFamily="18" charset="0"/>
                <a:cs typeface="Times New Roman" panose="02020603050405020304" pitchFamily="18" charset="0"/>
              </a:rPr>
              <a:t>4</a:t>
            </a:r>
            <a:r>
              <a:rPr lang="zh-CN" altLang="en-US" sz="2400" b="0" i="0" dirty="0">
                <a:effectLst/>
                <a:latin typeface="Times New Roman" panose="02020603050405020304" pitchFamily="18" charset="0"/>
                <a:cs typeface="Times New Roman" panose="02020603050405020304" pitchFamily="18" charset="0"/>
              </a:rPr>
              <a:t>和</a:t>
            </a:r>
            <a:r>
              <a:rPr lang="en-US" altLang="zh-CN" sz="2400" b="0" i="0" dirty="0">
                <a:effectLst/>
                <a:latin typeface="Times New Roman" panose="02020603050405020304" pitchFamily="18" charset="0"/>
                <a:cs typeface="Times New Roman" panose="02020603050405020304" pitchFamily="18" charset="0"/>
              </a:rPr>
              <a:t>14</a:t>
            </a:r>
            <a:r>
              <a:rPr lang="zh-CN" altLang="en-US" sz="2400" b="0" i="0" dirty="0">
                <a:effectLst/>
                <a:latin typeface="Times New Roman" panose="02020603050405020304" pitchFamily="18" charset="0"/>
                <a:cs typeface="Times New Roman" panose="02020603050405020304" pitchFamily="18" charset="0"/>
              </a:rPr>
              <a:t>张图像。</a:t>
            </a:r>
            <a:endParaRPr lang="en-US" altLang="zh-CN" sz="2400" b="0" i="0" dirty="0">
              <a:effectLst/>
              <a:latin typeface="Times New Roman" panose="02020603050405020304" pitchFamily="18" charset="0"/>
              <a:cs typeface="Times New Roman" panose="02020603050405020304" pitchFamily="18" charset="0"/>
            </a:endParaRPr>
          </a:p>
          <a:p>
            <a:endParaRPr lang="en-US" altLang="zh-CN" sz="800" b="0" i="0" dirty="0">
              <a:effectLst/>
              <a:latin typeface="Times New Roman" panose="02020603050405020304" pitchFamily="18" charset="0"/>
              <a:cs typeface="Times New Roman" panose="02020603050405020304" pitchFamily="18" charset="0"/>
            </a:endParaRPr>
          </a:p>
          <a:p>
            <a:endParaRPr lang="en-US" altLang="zh-CN" sz="800" b="0" i="0" dirty="0">
              <a:effectLst/>
              <a:latin typeface="-apple-system"/>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4F7E023-55C2-BBB0-D345-8BD38A97A9A7}"/>
                  </a:ext>
                </a:extLst>
              </p:cNvPr>
              <p:cNvSpPr txBox="1"/>
              <p:nvPr/>
            </p:nvSpPr>
            <p:spPr>
              <a:xfrm>
                <a:off x="174552" y="3004322"/>
                <a:ext cx="12017448" cy="4278094"/>
              </a:xfrm>
              <a:prstGeom prst="rect">
                <a:avLst/>
              </a:prstGeom>
              <a:noFill/>
            </p:spPr>
            <p:txBody>
              <a:bodyPr wrap="square">
                <a:spAutoFit/>
              </a:bodyPr>
              <a:lstStyle/>
              <a:p>
                <a:r>
                  <a:rPr lang="en-US" altLang="zh-CN" sz="2400" b="0" i="0" dirty="0">
                    <a:effectLst/>
                    <a:latin typeface="-apple-system"/>
                  </a:rPr>
                  <a:t>B.</a:t>
                </a:r>
                <a:r>
                  <a:rPr lang="zh-CN" altLang="en-US" sz="2400" b="1" i="0" dirty="0">
                    <a:effectLst/>
                    <a:latin typeface="-apple-system"/>
                  </a:rPr>
                  <a:t> 实验细节</a:t>
                </a:r>
                <a:r>
                  <a:rPr lang="en-US" altLang="zh-CN" sz="2400" i="0" dirty="0">
                    <a:effectLst/>
                    <a:latin typeface="-apple-system"/>
                  </a:rPr>
                  <a:t>:</a:t>
                </a:r>
                <a:endParaRPr lang="en-US" altLang="zh-CN" sz="800" b="0" i="0" dirty="0">
                  <a:effectLst/>
                  <a:latin typeface="-apple-system"/>
                </a:endParaRPr>
              </a:p>
              <a:p>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评价指标</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像素级精度和</a:t>
                </a:r>
                <a:r>
                  <a:rPr lang="en-US" altLang="zh-CN" sz="2400" dirty="0">
                    <a:latin typeface="Times New Roman" panose="02020603050405020304" pitchFamily="18" charset="0"/>
                    <a:cs typeface="Times New Roman" panose="02020603050405020304" pitchFamily="18" charset="0"/>
                  </a:rPr>
                  <a:t>F1-score</a:t>
                </a:r>
                <a:r>
                  <a:rPr lang="zh-CN" altLang="en-US" sz="2400" dirty="0">
                    <a:latin typeface="Times New Roman" panose="02020603050405020304" pitchFamily="18" charset="0"/>
                    <a:cs typeface="Times New Roman" panose="02020603050405020304" pitchFamily="18" charset="0"/>
                  </a:rPr>
                  <a:t>用于评估像素级性能，对象级</a:t>
                </a:r>
                <a:r>
                  <a:rPr lang="en-US" altLang="zh-CN" sz="2400" dirty="0">
                    <a:latin typeface="Times New Roman" panose="02020603050405020304" pitchFamily="18" charset="0"/>
                    <a:cs typeface="Times New Roman" panose="02020603050405020304" pitchFamily="18" charset="0"/>
                  </a:rPr>
                  <a:t>Dice</a:t>
                </a:r>
                <a:r>
                  <a:rPr lang="zh-CN" altLang="en-US" sz="2400" dirty="0">
                    <a:latin typeface="Times New Roman" panose="02020603050405020304" pitchFamily="18" charset="0"/>
                    <a:cs typeface="Times New Roman" panose="02020603050405020304" pitchFamily="18" charset="0"/>
                  </a:rPr>
                  <a:t>评分和聚合</a:t>
                </a:r>
                <a:r>
                  <a:rPr lang="en-US" altLang="zh-CN" sz="2400" dirty="0">
                    <a:latin typeface="Times New Roman" panose="02020603050405020304" pitchFamily="18" charset="0"/>
                    <a:cs typeface="Times New Roman" panose="02020603050405020304" pitchFamily="18" charset="0"/>
                  </a:rPr>
                  <a:t>Jaccard</a:t>
                </a:r>
                <a:r>
                  <a:rPr lang="zh-CN" altLang="en-US" sz="2400" dirty="0">
                    <a:latin typeface="Times New Roman" panose="02020603050405020304" pitchFamily="18" charset="0"/>
                    <a:cs typeface="Times New Roman" panose="02020603050405020304" pitchFamily="18" charset="0"/>
                  </a:rPr>
                  <a:t>指数</a:t>
                </a:r>
                <a:r>
                  <a:rPr lang="en-US" altLang="zh-CN" sz="2400" dirty="0">
                    <a:latin typeface="Times New Roman" panose="02020603050405020304" pitchFamily="18" charset="0"/>
                    <a:cs typeface="Times New Roman" panose="02020603050405020304" pitchFamily="18" charset="0"/>
                  </a:rPr>
                  <a:t>(AJI)[1]</a:t>
                </a:r>
                <a:r>
                  <a:rPr lang="zh-CN" altLang="en-US" sz="2400" dirty="0">
                    <a:latin typeface="Times New Roman" panose="02020603050405020304" pitchFamily="18" charset="0"/>
                    <a:cs typeface="Times New Roman" panose="02020603050405020304" pitchFamily="18" charset="0"/>
                  </a:rPr>
                  <a:t>用于评估实例级精度。</a:t>
                </a:r>
                <a:endParaRPr lang="en-US" altLang="zh-CN" sz="2400" dirty="0">
                  <a:latin typeface="Times New Roman" panose="02020603050405020304" pitchFamily="18" charset="0"/>
                  <a:cs typeface="Times New Roman" panose="02020603050405020304" pitchFamily="18" charset="0"/>
                </a:endParaRPr>
              </a:p>
              <a:p>
                <a:endParaRPr lang="en-US" altLang="zh-CN" sz="800" b="0" i="0" dirty="0">
                  <a:effectLst/>
                  <a:latin typeface="-apple-system"/>
                </a:endParaRPr>
              </a:p>
              <a:p>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实施细节</a:t>
                </a:r>
                <a:r>
                  <a:rPr lang="en-US" altLang="zh-CN"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数据：每张</a:t>
                </a:r>
                <a:r>
                  <a:rPr lang="zh-CN" altLang="en-US" sz="2400" b="0" i="0" dirty="0">
                    <a:effectLst/>
                    <a:latin typeface="Times New Roman" panose="02020603050405020304" pitchFamily="18" charset="0"/>
                    <a:cs typeface="Times New Roman" panose="02020603050405020304" pitchFamily="18" charset="0"/>
                  </a:rPr>
                  <a:t>提取</a:t>
                </a:r>
                <a:r>
                  <a:rPr lang="en-US" altLang="zh-CN" sz="2400" b="0" i="0" dirty="0">
                    <a:effectLst/>
                    <a:latin typeface="Times New Roman" panose="02020603050405020304" pitchFamily="18" charset="0"/>
                    <a:cs typeface="Times New Roman" panose="02020603050405020304" pitchFamily="18" charset="0"/>
                  </a:rPr>
                  <a:t>16</a:t>
                </a:r>
                <a:r>
                  <a:rPr lang="zh-CN" altLang="en-US" sz="2400" b="0" i="0" dirty="0">
                    <a:effectLst/>
                    <a:latin typeface="Times New Roman" panose="02020603050405020304" pitchFamily="18" charset="0"/>
                    <a:cs typeface="Times New Roman" panose="02020603050405020304" pitchFamily="18" charset="0"/>
                  </a:rPr>
                  <a:t>个大小为</a:t>
                </a:r>
                <a:r>
                  <a:rPr lang="en-US" altLang="zh-CN" sz="2400" b="0" i="0" dirty="0">
                    <a:effectLst/>
                    <a:latin typeface="Times New Roman" panose="02020603050405020304" pitchFamily="18" charset="0"/>
                    <a:cs typeface="Times New Roman" panose="02020603050405020304" pitchFamily="18" charset="0"/>
                  </a:rPr>
                  <a:t>250×250</a:t>
                </a:r>
                <a:r>
                  <a:rPr lang="zh-CN" altLang="en-US" sz="2400" b="0" i="0" dirty="0">
                    <a:effectLst/>
                    <a:latin typeface="Times New Roman" panose="02020603050405020304" pitchFamily="18" charset="0"/>
                    <a:cs typeface="Times New Roman" panose="02020603050405020304" pitchFamily="18" charset="0"/>
                  </a:rPr>
                  <a:t>的图像</a:t>
                </a:r>
                <a:r>
                  <a:rPr lang="en-US" altLang="zh-CN" sz="2400" b="0" i="0" dirty="0">
                    <a:effectLst/>
                    <a:latin typeface="Times New Roman" panose="02020603050405020304" pitchFamily="18" charset="0"/>
                    <a:cs typeface="Times New Roman" panose="02020603050405020304" pitchFamily="18" charset="0"/>
                  </a:rPr>
                  <a:t>patch</a:t>
                </a:r>
                <a:r>
                  <a:rPr lang="zh-CN" altLang="en-US" sz="2400" b="0" i="0" dirty="0">
                    <a:effectLst/>
                    <a:latin typeface="Times New Roman" panose="02020603050405020304" pitchFamily="18" charset="0"/>
                    <a:cs typeface="Times New Roman" panose="02020603050405020304" pitchFamily="18" charset="0"/>
                  </a:rPr>
                  <a:t>，并随机裁剪</a:t>
                </a:r>
                <a:r>
                  <a:rPr lang="en-US" altLang="zh-CN" sz="2400" b="0" i="0" dirty="0">
                    <a:effectLst/>
                    <a:latin typeface="Times New Roman" panose="02020603050405020304" pitchFamily="18" charset="0"/>
                    <a:cs typeface="Times New Roman" panose="02020603050405020304" pitchFamily="18" charset="0"/>
                  </a:rPr>
                  <a:t>224×224 patch</a:t>
                </a:r>
                <a:r>
                  <a:rPr lang="zh-CN" altLang="en-US" sz="2400" b="0" i="0" dirty="0">
                    <a:effectLst/>
                    <a:latin typeface="Times New Roman" panose="02020603050405020304" pitchFamily="18" charset="0"/>
                    <a:cs typeface="Times New Roman" panose="02020603050405020304" pitchFamily="18" charset="0"/>
                  </a:rPr>
                  <a:t>作为网络输入。数据增加包括随机裁剪、缩放、旋转、翻转和仿射变换。</a:t>
                </a:r>
                <a:endParaRPr lang="en-US" altLang="zh-CN" sz="2400" b="0" i="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b="0" i="0" dirty="0">
                    <a:effectLst/>
                    <a:latin typeface="Times New Roman" panose="02020603050405020304" pitchFamily="18" charset="0"/>
                    <a:cs typeface="Times New Roman" panose="02020603050405020304" pitchFamily="18" charset="0"/>
                  </a:rPr>
                  <a:t>训练：</a:t>
                </a:r>
                <a:r>
                  <a:rPr lang="zh-CN" altLang="en-US" sz="2400" b="0" i="0" dirty="0">
                    <a:effectLst/>
                    <a:latin typeface="-apple-system"/>
                  </a:rPr>
                  <a:t> </a:t>
                </a:r>
                <a:r>
                  <a:rPr lang="en-US" altLang="zh-CN" sz="2400" dirty="0">
                    <a:latin typeface="Times New Roman" panose="02020603050405020304" pitchFamily="18" charset="0"/>
                    <a:cs typeface="Times New Roman" panose="02020603050405020304" pitchFamily="18" charset="0"/>
                  </a:rPr>
                  <a:t>Adam</a:t>
                </a:r>
                <a:r>
                  <a:rPr lang="zh-CN" altLang="en-US" sz="2400" dirty="0">
                    <a:latin typeface="Times New Roman" panose="02020603050405020304" pitchFamily="18" charset="0"/>
                    <a:cs typeface="Times New Roman" panose="02020603050405020304" pitchFamily="18" charset="0"/>
                  </a:rPr>
                  <a:t>优化器被用来训练贝叶斯和常规的</a:t>
                </a:r>
                <a:r>
                  <a:rPr lang="en-US" altLang="zh-CN" sz="2400" dirty="0">
                    <a:latin typeface="Times New Roman" panose="02020603050405020304" pitchFamily="18" charset="0"/>
                    <a:cs typeface="Times New Roman" panose="02020603050405020304" pitchFamily="18" charset="0"/>
                  </a:rPr>
                  <a:t>CNNs</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b="0" i="0" dirty="0">
                    <a:effectLst/>
                    <a:latin typeface="-apple-system"/>
                  </a:rPr>
                  <a:t>在不确定性预测步骤中</a:t>
                </a:r>
                <a:r>
                  <a:rPr lang="zh-CN" altLang="en-US" sz="2400" dirty="0">
                    <a:latin typeface="Times New Roman" panose="02020603050405020304" pitchFamily="18" charset="0"/>
                    <a:cs typeface="Times New Roman" panose="02020603050405020304" pitchFamily="18" charset="0"/>
                  </a:rPr>
                  <a:t>对模型进行</a:t>
                </a:r>
                <a:r>
                  <a:rPr lang="en-US" altLang="zh-CN" sz="2400" dirty="0">
                    <a:latin typeface="Times New Roman" panose="02020603050405020304" pitchFamily="18" charset="0"/>
                    <a:cs typeface="Times New Roman" panose="02020603050405020304" pitchFamily="18" charset="0"/>
                  </a:rPr>
                  <a:t>100</a:t>
                </a:r>
                <a:r>
                  <a:rPr lang="zh-CN" altLang="en-US" sz="2400" dirty="0">
                    <a:latin typeface="Times New Roman" panose="02020603050405020304" pitchFamily="18" charset="0"/>
                    <a:cs typeface="Times New Roman" panose="02020603050405020304" pitchFamily="18" charset="0"/>
                  </a:rPr>
                  <a:t>个</a:t>
                </a:r>
                <a:r>
                  <a:rPr lang="en-US" altLang="zh-CN" sz="2400" dirty="0">
                    <a:latin typeface="Times New Roman" panose="02020603050405020304" pitchFamily="18" charset="0"/>
                    <a:cs typeface="Times New Roman" panose="02020603050405020304" pitchFamily="18" charset="0"/>
                  </a:rPr>
                  <a:t>epoch</a:t>
                </a:r>
                <a:r>
                  <a:rPr lang="zh-CN" altLang="en-US" sz="2400" dirty="0">
                    <a:latin typeface="Times New Roman" panose="02020603050405020304" pitchFamily="18" charset="0"/>
                    <a:cs typeface="Times New Roman" panose="02020603050405020304" pitchFamily="18" charset="0"/>
                  </a:rPr>
                  <a:t>的训练</a:t>
                </a:r>
                <a:r>
                  <a:rPr lang="en-US" altLang="zh-CN" sz="2400" dirty="0">
                    <a:latin typeface="Times New Roman" panose="02020603050405020304" pitchFamily="18" charset="0"/>
                    <a:cs typeface="Times New Roman" panose="02020603050405020304" pitchFamily="18" charset="0"/>
                  </a:rPr>
                  <a:t>, Monte Carlo</a:t>
                </a:r>
                <a:r>
                  <a:rPr lang="zh-CN" altLang="en-US" sz="2400" dirty="0">
                    <a:latin typeface="Times New Roman" panose="02020603050405020304" pitchFamily="18" charset="0"/>
                    <a:cs typeface="Times New Roman" panose="02020603050405020304" pitchFamily="18" charset="0"/>
                  </a:rPr>
                  <a:t>采样次数设为</a:t>
                </a:r>
                <a:r>
                  <a:rPr lang="en-US" altLang="zh-CN" sz="2400" dirty="0">
                    <a:latin typeface="Times New Roman" panose="02020603050405020304" pitchFamily="18" charset="0"/>
                    <a:cs typeface="Times New Roman" panose="02020603050405020304" pitchFamily="18" charset="0"/>
                  </a:rPr>
                  <a:t>T = 20;</a:t>
                </a:r>
                <a:r>
                  <a:rPr lang="zh-CN" altLang="en-US" sz="2400" b="0" i="0" dirty="0">
                    <a:effectLst/>
                    <a:latin typeface="-apple-system"/>
                  </a:rPr>
                  <a:t>在混合标签训练步骤中</a:t>
                </a:r>
                <a:r>
                  <a:rPr lang="zh-CN" altLang="en-US" sz="2400" dirty="0">
                    <a:latin typeface="Times New Roman" panose="02020603050405020304" pitchFamily="18" charset="0"/>
                    <a:cs typeface="Times New Roman" panose="02020603050405020304" pitchFamily="18" charset="0"/>
                  </a:rPr>
                  <a:t>，对模型进行</a:t>
                </a:r>
                <a:r>
                  <a:rPr lang="en-US" altLang="zh-CN" sz="2400" dirty="0">
                    <a:latin typeface="Times New Roman" panose="02020603050405020304" pitchFamily="18" charset="0"/>
                    <a:cs typeface="Times New Roman" panose="02020603050405020304" pitchFamily="18" charset="0"/>
                  </a:rPr>
                  <a:t>150</a:t>
                </a:r>
                <a:r>
                  <a:rPr lang="zh-CN" altLang="en-US" sz="2400" dirty="0">
                    <a:latin typeface="Times New Roman" panose="02020603050405020304" pitchFamily="18" charset="0"/>
                    <a:cs typeface="Times New Roman" panose="02020603050405020304" pitchFamily="18" charset="0"/>
                  </a:rPr>
                  <a:t>个</a:t>
                </a:r>
                <a:r>
                  <a:rPr lang="en-US" altLang="zh-CN" sz="2400" dirty="0">
                    <a:latin typeface="Times New Roman" panose="02020603050405020304" pitchFamily="18" charset="0"/>
                    <a:cs typeface="Times New Roman" panose="02020603050405020304" pitchFamily="18" charset="0"/>
                  </a:rPr>
                  <a:t>epoch</a:t>
                </a:r>
                <a:r>
                  <a:rPr lang="zh-CN" altLang="en-US" sz="2400" dirty="0">
                    <a:latin typeface="Times New Roman" panose="02020603050405020304" pitchFamily="18" charset="0"/>
                    <a:cs typeface="Times New Roman" panose="02020603050405020304" pitchFamily="18" charset="0"/>
                  </a:rPr>
                  <a:t>的</a:t>
                </a:r>
                <a:r>
                  <a:rPr lang="zh-CN" altLang="en-US" sz="2400" b="0" i="0" dirty="0">
                    <a:effectLst/>
                    <a:latin typeface="-apple-system"/>
                  </a:rPr>
                  <a:t>训练。</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b="0" i="0" dirty="0">
                    <a:effectLst/>
                    <a:latin typeface="-apple-system"/>
                  </a:rPr>
                  <a:t>数据集设置学习速率为</a:t>
                </a:r>
                <a:r>
                  <a:rPr lang="en-US" altLang="zh-CN" sz="2400" b="0" i="0" dirty="0">
                    <a:effectLst/>
                    <a:latin typeface="-apple-system"/>
                  </a:rPr>
                  <a:t>1</a:t>
                </a:r>
                <a14:m>
                  <m:oMath xmlns:m="http://schemas.openxmlformats.org/officeDocument/2006/math">
                    <m:sSup>
                      <m:sSupPr>
                        <m:ctrlPr>
                          <a:rPr lang="en-US" altLang="zh-CN" sz="2400" b="0" i="1" dirty="0" smtClean="0">
                            <a:effectLst/>
                            <a:latin typeface="Cambria Math" panose="02040503050406030204" pitchFamily="18" charset="0"/>
                          </a:rPr>
                        </m:ctrlPr>
                      </m:sSupPr>
                      <m:e>
                        <m:r>
                          <a:rPr lang="en-US" altLang="zh-CN" sz="2400" i="1" dirty="0">
                            <a:latin typeface="Cambria Math" panose="02040503050406030204" pitchFamily="18" charset="0"/>
                          </a:rPr>
                          <m:t>𝑒</m:t>
                        </m:r>
                      </m:e>
                      <m:sup>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4</m:t>
                        </m:r>
                      </m:sup>
                    </m:sSup>
                    <m:r>
                      <a:rPr lang="zh-CN" altLang="en-US" sz="2400" b="0" i="1" dirty="0" smtClean="0">
                        <a:effectLst/>
                        <a:latin typeface="Cambria Math" panose="02040503050406030204" pitchFamily="18" charset="0"/>
                      </a:rPr>
                      <m:t>，</m:t>
                    </m:r>
                  </m:oMath>
                </a14:m>
                <a:r>
                  <a:rPr lang="pt-BR" altLang="zh-CN" sz="2400" dirty="0">
                    <a:latin typeface="Times New Roman" panose="02020603050405020304" pitchFamily="18" charset="0"/>
                    <a:cs typeface="Times New Roman" panose="02020603050405020304" pitchFamily="18" charset="0"/>
                  </a:rPr>
                  <a:t>batch size =8;</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64F7E023-55C2-BBB0-D345-8BD38A97A9A7}"/>
                  </a:ext>
                </a:extLst>
              </p:cNvPr>
              <p:cNvSpPr txBox="1">
                <a:spLocks noRot="1" noChangeAspect="1" noMove="1" noResize="1" noEditPoints="1" noAdjustHandles="1" noChangeArrowheads="1" noChangeShapeType="1" noTextEdit="1"/>
              </p:cNvSpPr>
              <p:nvPr/>
            </p:nvSpPr>
            <p:spPr>
              <a:xfrm>
                <a:off x="174552" y="3004322"/>
                <a:ext cx="12017448" cy="4278094"/>
              </a:xfrm>
              <a:prstGeom prst="rect">
                <a:avLst/>
              </a:prstGeom>
              <a:blipFill>
                <a:blip r:embed="rId3"/>
                <a:stretch>
                  <a:fillRect l="-812" t="-1709" r="-457"/>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9890FB8-04CF-2501-4B3D-70370582E1AE}"/>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3531371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研究结果与意义</a:t>
            </a:r>
          </a:p>
        </p:txBody>
      </p:sp>
      <p:sp>
        <p:nvSpPr>
          <p:cNvPr id="3" name="文本框 2">
            <a:extLst>
              <a:ext uri="{FF2B5EF4-FFF2-40B4-BE49-F238E27FC236}">
                <a16:creationId xmlns:a16="http://schemas.microsoft.com/office/drawing/2014/main" id="{AFF67E8B-4BA0-9D4C-D44D-B713E932435E}"/>
              </a:ext>
            </a:extLst>
          </p:cNvPr>
          <p:cNvSpPr txBox="1"/>
          <p:nvPr/>
        </p:nvSpPr>
        <p:spPr>
          <a:xfrm>
            <a:off x="179732" y="1366135"/>
            <a:ext cx="5443838" cy="954107"/>
          </a:xfrm>
          <a:prstGeom prst="rect">
            <a:avLst/>
          </a:prstGeom>
          <a:noFill/>
        </p:spPr>
        <p:txBody>
          <a:bodyPr wrap="square">
            <a:spAutoFit/>
          </a:bodyPr>
          <a:lstStyle/>
          <a:p>
            <a:r>
              <a:rPr lang="en-US" altLang="zh-CN" sz="2400" dirty="0">
                <a:latin typeface="-apple-system"/>
              </a:rPr>
              <a:t>C</a:t>
            </a:r>
            <a:r>
              <a:rPr lang="en-US" altLang="zh-CN" sz="2400" b="0" i="0" dirty="0">
                <a:effectLst/>
                <a:latin typeface="-apple-system"/>
              </a:rPr>
              <a:t>.</a:t>
            </a:r>
            <a:r>
              <a:rPr lang="zh-CN" altLang="en-US" sz="2400" b="1" i="0" dirty="0">
                <a:effectLst/>
                <a:latin typeface="-apple-system"/>
              </a:rPr>
              <a:t>实验结果</a:t>
            </a:r>
            <a:endParaRPr lang="en-US" altLang="zh-CN" sz="2400" b="0" i="0" dirty="0">
              <a:effectLst/>
              <a:latin typeface="-apple-system"/>
            </a:endParaRPr>
          </a:p>
          <a:p>
            <a:endParaRPr lang="en-US" altLang="zh-CN" sz="800" b="0" i="0" dirty="0">
              <a:effectLst/>
              <a:latin typeface="-apple-system"/>
            </a:endParaRPr>
          </a:p>
          <a:p>
            <a:endParaRPr lang="zh-CN" altLang="en-US" sz="24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6AD08769-D0DC-29D1-F636-471F6A3CF07F}"/>
              </a:ext>
            </a:extLst>
          </p:cNvPr>
          <p:cNvSpPr txBox="1"/>
          <p:nvPr/>
        </p:nvSpPr>
        <p:spPr>
          <a:xfrm>
            <a:off x="179732" y="1911058"/>
            <a:ext cx="7054382" cy="1938992"/>
          </a:xfrm>
          <a:prstGeom prst="rect">
            <a:avLst/>
          </a:prstGeom>
          <a:noFill/>
        </p:spPr>
        <p:txBody>
          <a:bodyPr wrap="square">
            <a:spAutoFit/>
          </a:bodyPr>
          <a:lstStyle/>
          <a:p>
            <a:r>
              <a:rPr lang="zh-CN" altLang="en-US" sz="2400" dirty="0"/>
              <a:t>在</a:t>
            </a:r>
            <a:r>
              <a:rPr lang="en-US" altLang="zh-CN" sz="2400" dirty="0"/>
              <a:t>LC</a:t>
            </a:r>
            <a:r>
              <a:rPr lang="zh-CN" altLang="en-US" sz="2400" dirty="0"/>
              <a:t>数据集上，像素精度、</a:t>
            </a:r>
            <a:r>
              <a:rPr lang="en-US" altLang="zh-CN" sz="2400" dirty="0"/>
              <a:t>F1</a:t>
            </a:r>
            <a:r>
              <a:rPr lang="zh-CN" altLang="en-US" sz="2400" dirty="0"/>
              <a:t>、</a:t>
            </a:r>
            <a:r>
              <a:rPr lang="en-US" altLang="zh-CN" sz="2400" dirty="0"/>
              <a:t>Dice</a:t>
            </a:r>
            <a:r>
              <a:rPr lang="zh-CN" altLang="en-US" sz="2400" dirty="0"/>
              <a:t>、</a:t>
            </a:r>
            <a:r>
              <a:rPr lang="en-US" altLang="zh-CN" sz="2400" dirty="0"/>
              <a:t>AJI</a:t>
            </a:r>
            <a:r>
              <a:rPr lang="zh-CN" altLang="en-US" sz="2400" dirty="0"/>
              <a:t>的差异分别为</a:t>
            </a:r>
            <a:r>
              <a:rPr lang="en-US" altLang="zh-CN" sz="2400" dirty="0"/>
              <a:t>1.2%</a:t>
            </a:r>
            <a:r>
              <a:rPr lang="zh-CN" altLang="en-US" sz="2400" dirty="0"/>
              <a:t>、</a:t>
            </a:r>
            <a:r>
              <a:rPr lang="en-US" altLang="zh-CN" sz="2400" dirty="0"/>
              <a:t>4.6%</a:t>
            </a:r>
            <a:r>
              <a:rPr lang="zh-CN" altLang="en-US" sz="2400" dirty="0"/>
              <a:t>、</a:t>
            </a:r>
            <a:r>
              <a:rPr lang="en-US" altLang="zh-CN" sz="2400" dirty="0"/>
              <a:t>3.2%</a:t>
            </a:r>
            <a:r>
              <a:rPr lang="zh-CN" altLang="en-US" sz="2400" dirty="0"/>
              <a:t>、</a:t>
            </a:r>
            <a:r>
              <a:rPr lang="en-US" altLang="zh-CN" sz="2400" dirty="0"/>
              <a:t>2.8%</a:t>
            </a:r>
            <a:r>
              <a:rPr lang="zh-CN" altLang="en-US" sz="2400" dirty="0"/>
              <a:t>。</a:t>
            </a:r>
            <a:endParaRPr lang="en-US" altLang="zh-CN" sz="2400" dirty="0"/>
          </a:p>
          <a:p>
            <a:r>
              <a:rPr lang="zh-CN" altLang="en-US" sz="2400" b="0" i="0" dirty="0">
                <a:effectLst/>
                <a:latin typeface="-apple-system"/>
              </a:rPr>
              <a:t>在</a:t>
            </a:r>
            <a:r>
              <a:rPr lang="en-US" altLang="zh-CN" sz="2400" b="0" i="0" dirty="0">
                <a:effectLst/>
                <a:latin typeface="-apple-system"/>
              </a:rPr>
              <a:t>MO</a:t>
            </a:r>
            <a:r>
              <a:rPr lang="zh-CN" altLang="en-US" sz="2400" b="0" i="0" dirty="0">
                <a:effectLst/>
                <a:latin typeface="-apple-system"/>
              </a:rPr>
              <a:t>数据集上，与目前最先进的完全监督方法</a:t>
            </a:r>
            <a:r>
              <a:rPr lang="en-US" altLang="zh-CN" sz="2400" b="0" i="0" dirty="0">
                <a:effectLst/>
                <a:latin typeface="-apple-system"/>
              </a:rPr>
              <a:t>[2,3,4]</a:t>
            </a:r>
            <a:r>
              <a:rPr lang="zh-CN" altLang="en-US" sz="2400" b="0" i="0" dirty="0">
                <a:effectLst/>
                <a:latin typeface="-apple-system"/>
              </a:rPr>
              <a:t>相比，我们的方法总体性能接近，但在对象级精度方面仍需要改进。</a:t>
            </a:r>
            <a:endParaRPr lang="zh-CN" altLang="en-US" sz="2400" dirty="0"/>
          </a:p>
        </p:txBody>
      </p:sp>
      <p:pic>
        <p:nvPicPr>
          <p:cNvPr id="5" name="图片 4">
            <a:extLst>
              <a:ext uri="{FF2B5EF4-FFF2-40B4-BE49-F238E27FC236}">
                <a16:creationId xmlns:a16="http://schemas.microsoft.com/office/drawing/2014/main" id="{116E9BB1-538A-1DDE-316E-DA951A21C180}"/>
              </a:ext>
            </a:extLst>
          </p:cNvPr>
          <p:cNvPicPr>
            <a:picLocks noChangeAspect="1"/>
          </p:cNvPicPr>
          <p:nvPr/>
        </p:nvPicPr>
        <p:blipFill>
          <a:blip r:embed="rId3"/>
          <a:stretch>
            <a:fillRect/>
          </a:stretch>
        </p:blipFill>
        <p:spPr>
          <a:xfrm>
            <a:off x="7413846" y="1366135"/>
            <a:ext cx="4778154" cy="5441152"/>
          </a:xfrm>
          <a:prstGeom prst="rect">
            <a:avLst/>
          </a:prstGeom>
        </p:spPr>
      </p:pic>
      <p:pic>
        <p:nvPicPr>
          <p:cNvPr id="8" name="图片 7">
            <a:extLst>
              <a:ext uri="{FF2B5EF4-FFF2-40B4-BE49-F238E27FC236}">
                <a16:creationId xmlns:a16="http://schemas.microsoft.com/office/drawing/2014/main" id="{BC584056-86B7-40DB-05FE-BB1124045722}"/>
              </a:ext>
            </a:extLst>
          </p:cNvPr>
          <p:cNvPicPr>
            <a:picLocks noChangeAspect="1"/>
          </p:cNvPicPr>
          <p:nvPr/>
        </p:nvPicPr>
        <p:blipFill>
          <a:blip r:embed="rId4"/>
          <a:stretch>
            <a:fillRect/>
          </a:stretch>
        </p:blipFill>
        <p:spPr>
          <a:xfrm>
            <a:off x="179732" y="3921972"/>
            <a:ext cx="7001052" cy="2920738"/>
          </a:xfrm>
          <a:prstGeom prst="rect">
            <a:avLst/>
          </a:prstGeom>
        </p:spPr>
      </p:pic>
      <p:sp>
        <p:nvSpPr>
          <p:cNvPr id="9" name="文本框 8">
            <a:extLst>
              <a:ext uri="{FF2B5EF4-FFF2-40B4-BE49-F238E27FC236}">
                <a16:creationId xmlns:a16="http://schemas.microsoft.com/office/drawing/2014/main" id="{FFC802F1-F447-1ADF-641F-779C50A7E9E6}"/>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3257936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研究结果与意义</a:t>
            </a:r>
          </a:p>
        </p:txBody>
      </p:sp>
      <p:sp>
        <p:nvSpPr>
          <p:cNvPr id="3" name="文本框 2">
            <a:extLst>
              <a:ext uri="{FF2B5EF4-FFF2-40B4-BE49-F238E27FC236}">
                <a16:creationId xmlns:a16="http://schemas.microsoft.com/office/drawing/2014/main" id="{44375DBC-C171-4723-AB3D-64C1212E9C42}"/>
              </a:ext>
            </a:extLst>
          </p:cNvPr>
          <p:cNvSpPr txBox="1"/>
          <p:nvPr/>
        </p:nvSpPr>
        <p:spPr>
          <a:xfrm>
            <a:off x="174552" y="1908131"/>
            <a:ext cx="4123128" cy="3785652"/>
          </a:xfrm>
          <a:prstGeom prst="rect">
            <a:avLst/>
          </a:prstGeom>
          <a:noFill/>
        </p:spPr>
        <p:txBody>
          <a:bodyPr wrap="square">
            <a:spAutoFit/>
          </a:bodyPr>
          <a:lstStyle/>
          <a:p>
            <a:r>
              <a:rPr lang="en-US" altLang="zh-CN" sz="2400" dirty="0">
                <a:latin typeface="-apple-system"/>
              </a:rPr>
              <a:t>A</a:t>
            </a:r>
            <a:r>
              <a:rPr lang="en-US" altLang="zh-CN" sz="2400" b="0" i="0" dirty="0">
                <a:effectLst/>
                <a:latin typeface="-apple-system"/>
              </a:rPr>
              <a:t>.</a:t>
            </a:r>
            <a:r>
              <a:rPr lang="zh-CN" altLang="en-US" sz="2400" b="1" i="0" dirty="0">
                <a:effectLst/>
                <a:latin typeface="-apple-system"/>
              </a:rPr>
              <a:t>数据集</a:t>
            </a:r>
            <a:endParaRPr lang="en-US" altLang="zh-CN" sz="1600" b="1" dirty="0">
              <a:latin typeface="-apple-system"/>
            </a:endParaRPr>
          </a:p>
          <a:p>
            <a:endParaRPr lang="en-US" altLang="zh-CN" sz="800" b="0" i="0" dirty="0">
              <a:effectLst/>
              <a:latin typeface="-apple-system"/>
            </a:endParaRPr>
          </a:p>
          <a:p>
            <a:r>
              <a:rPr lang="en-US" altLang="zh-CN" sz="2400" b="0" i="0" dirty="0">
                <a:effectLst/>
                <a:latin typeface="Times New Roman" panose="02020603050405020304" pitchFamily="18" charset="0"/>
                <a:cs typeface="Times New Roman" panose="02020603050405020304" pitchFamily="18" charset="0"/>
              </a:rPr>
              <a:t>1)Lung Cancer </a:t>
            </a:r>
            <a:r>
              <a:rPr lang="en-US" altLang="zh-CN" sz="2400" dirty="0">
                <a:latin typeface="Times New Roman" panose="02020603050405020304" pitchFamily="18" charset="0"/>
                <a:cs typeface="Times New Roman" panose="02020603050405020304" pitchFamily="18" charset="0"/>
              </a:rPr>
              <a:t>(</a:t>
            </a:r>
            <a:r>
              <a:rPr lang="en-US" altLang="zh-CN" sz="2400" b="0" i="0" dirty="0">
                <a:effectLst/>
                <a:latin typeface="Times New Roman" panose="02020603050405020304" pitchFamily="18" charset="0"/>
                <a:cs typeface="Times New Roman" panose="02020603050405020304" pitchFamily="18" charset="0"/>
              </a:rPr>
              <a:t>LC)</a:t>
            </a:r>
            <a:r>
              <a:rPr lang="zh-CN" altLang="en-US" sz="2400" b="0" i="0" dirty="0">
                <a:effectLst/>
                <a:latin typeface="Times New Roman" panose="02020603050405020304" pitchFamily="18" charset="0"/>
                <a:cs typeface="Times New Roman" panose="02020603050405020304" pitchFamily="18" charset="0"/>
              </a:rPr>
              <a:t>数据集</a:t>
            </a:r>
            <a:endParaRPr lang="en-US" altLang="zh-CN" sz="2400" dirty="0">
              <a:latin typeface="Times New Roman" panose="02020603050405020304" pitchFamily="18" charset="0"/>
              <a:cs typeface="Times New Roman" panose="02020603050405020304" pitchFamily="18" charset="0"/>
            </a:endParaRPr>
          </a:p>
          <a:p>
            <a:r>
              <a:rPr lang="en-US" altLang="zh-CN" sz="2400" b="0" i="0" dirty="0">
                <a:effectLst/>
                <a:latin typeface="Times New Roman" panose="02020603050405020304" pitchFamily="18" charset="0"/>
                <a:cs typeface="Times New Roman" panose="02020603050405020304" pitchFamily="18" charset="0"/>
              </a:rPr>
              <a:t>2) Multi-Organ (MO)</a:t>
            </a:r>
            <a:r>
              <a:rPr lang="zh-CN" altLang="en-US" sz="2400" b="0" i="0" dirty="0">
                <a:effectLst/>
                <a:latin typeface="Times New Roman" panose="02020603050405020304" pitchFamily="18" charset="0"/>
                <a:cs typeface="Times New Roman" panose="02020603050405020304" pitchFamily="18" charset="0"/>
              </a:rPr>
              <a:t>数据集：在训练集、验证集和测试集中分别有</a:t>
            </a:r>
            <a:r>
              <a:rPr lang="en-US" altLang="zh-CN" sz="2400" b="0" i="0" dirty="0">
                <a:effectLst/>
                <a:latin typeface="Times New Roman" panose="02020603050405020304" pitchFamily="18" charset="0"/>
                <a:cs typeface="Times New Roman" panose="02020603050405020304" pitchFamily="18" charset="0"/>
              </a:rPr>
              <a:t>12</a:t>
            </a:r>
            <a:r>
              <a:rPr lang="zh-CN" altLang="en-US" sz="2400" b="0" i="0" dirty="0">
                <a:effectLst/>
                <a:latin typeface="Times New Roman" panose="02020603050405020304" pitchFamily="18" charset="0"/>
                <a:cs typeface="Times New Roman" panose="02020603050405020304" pitchFamily="18" charset="0"/>
              </a:rPr>
              <a:t>、</a:t>
            </a:r>
            <a:r>
              <a:rPr lang="en-US" altLang="zh-CN" sz="2400" b="0" i="0" dirty="0">
                <a:effectLst/>
                <a:latin typeface="Times New Roman" panose="02020603050405020304" pitchFamily="18" charset="0"/>
                <a:cs typeface="Times New Roman" panose="02020603050405020304" pitchFamily="18" charset="0"/>
              </a:rPr>
              <a:t>4</a:t>
            </a:r>
            <a:r>
              <a:rPr lang="zh-CN" altLang="en-US" sz="2400" b="0" i="0" dirty="0">
                <a:effectLst/>
                <a:latin typeface="Times New Roman" panose="02020603050405020304" pitchFamily="18" charset="0"/>
                <a:cs typeface="Times New Roman" panose="02020603050405020304" pitchFamily="18" charset="0"/>
              </a:rPr>
              <a:t>和</a:t>
            </a:r>
            <a:r>
              <a:rPr lang="en-US" altLang="zh-CN" sz="2400" b="0" i="0" dirty="0">
                <a:effectLst/>
                <a:latin typeface="Times New Roman" panose="02020603050405020304" pitchFamily="18" charset="0"/>
                <a:cs typeface="Times New Roman" panose="02020603050405020304" pitchFamily="18" charset="0"/>
              </a:rPr>
              <a:t>14</a:t>
            </a:r>
            <a:r>
              <a:rPr lang="zh-CN" altLang="en-US" sz="2400" b="0" i="0" dirty="0">
                <a:effectLst/>
                <a:latin typeface="Times New Roman" panose="02020603050405020304" pitchFamily="18" charset="0"/>
                <a:cs typeface="Times New Roman" panose="02020603050405020304" pitchFamily="18" charset="0"/>
              </a:rPr>
              <a:t>张图像。</a:t>
            </a:r>
            <a:endParaRPr lang="en-US" altLang="zh-CN" sz="2400" b="0" i="0" dirty="0">
              <a:effectLst/>
              <a:latin typeface="Times New Roman" panose="02020603050405020304" pitchFamily="18" charset="0"/>
              <a:cs typeface="Times New Roman" panose="02020603050405020304" pitchFamily="18" charset="0"/>
            </a:endParaRPr>
          </a:p>
          <a:p>
            <a:endParaRPr lang="en-US" altLang="zh-CN" sz="800" b="0" i="0" dirty="0">
              <a:effectLst/>
              <a:latin typeface="Times New Roman" panose="02020603050405020304" pitchFamily="18" charset="0"/>
              <a:cs typeface="Times New Roman" panose="02020603050405020304" pitchFamily="18" charset="0"/>
            </a:endParaRPr>
          </a:p>
          <a:p>
            <a:r>
              <a:rPr lang="zh-CN" altLang="en-US" sz="2400" b="0" i="0" dirty="0">
                <a:effectLst/>
                <a:latin typeface="-apple-system"/>
              </a:rPr>
              <a:t>使用核掩模的边界框中心作为</a:t>
            </a:r>
            <a:r>
              <a:rPr lang="zh-CN" altLang="en-US" sz="2400" b="0" i="0" dirty="0">
                <a:solidFill>
                  <a:srgbClr val="333639"/>
                </a:solidFill>
                <a:effectLst/>
                <a:latin typeface="-apple-system"/>
              </a:rPr>
              <a:t>检测</a:t>
            </a:r>
            <a:r>
              <a:rPr lang="zh-CN" altLang="en-US" sz="2400" b="0" i="0" dirty="0">
                <a:effectLst/>
                <a:latin typeface="-apple-system"/>
              </a:rPr>
              <a:t>的真值。为了生成训练集中的部分点标注，我们随机抽取一定比例的点。</a:t>
            </a:r>
            <a:endParaRPr lang="en-US" altLang="zh-CN" sz="2400" b="0" i="0" dirty="0">
              <a:effectLst/>
              <a:latin typeface="-apple-system"/>
            </a:endParaRPr>
          </a:p>
          <a:p>
            <a:endParaRPr lang="en-US" altLang="zh-CN" sz="800" b="0" i="0" dirty="0">
              <a:effectLst/>
              <a:latin typeface="-apple-system"/>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4F7E023-55C2-BBB0-D345-8BD38A97A9A7}"/>
                  </a:ext>
                </a:extLst>
              </p:cNvPr>
              <p:cNvSpPr txBox="1"/>
              <p:nvPr/>
            </p:nvSpPr>
            <p:spPr>
              <a:xfrm>
                <a:off x="4297680" y="1908131"/>
                <a:ext cx="7970283" cy="5139869"/>
              </a:xfrm>
              <a:prstGeom prst="rect">
                <a:avLst/>
              </a:prstGeom>
              <a:noFill/>
            </p:spPr>
            <p:txBody>
              <a:bodyPr wrap="square">
                <a:spAutoFit/>
              </a:bodyPr>
              <a:lstStyle/>
              <a:p>
                <a:r>
                  <a:rPr lang="en-US" altLang="zh-CN" sz="2400" b="0" i="0" dirty="0">
                    <a:effectLst/>
                    <a:latin typeface="-apple-system"/>
                  </a:rPr>
                  <a:t>B.</a:t>
                </a:r>
                <a:r>
                  <a:rPr lang="zh-CN" altLang="en-US" sz="2400" b="1" i="0" dirty="0">
                    <a:effectLst/>
                    <a:latin typeface="-apple-system"/>
                  </a:rPr>
                  <a:t>使用局部点标注进行检测</a:t>
                </a:r>
                <a:r>
                  <a:rPr lang="en-US" altLang="zh-CN" sz="2400" i="0" dirty="0">
                    <a:effectLst/>
                    <a:latin typeface="-apple-system"/>
                  </a:rPr>
                  <a:t>:</a:t>
                </a:r>
                <a:r>
                  <a:rPr lang="zh-CN" altLang="en-US" sz="2400" b="0" i="0" dirty="0">
                    <a:effectLst/>
                    <a:latin typeface="-apple-system"/>
                  </a:rPr>
                  <a:t>利用局部点标注训练的模型来检测图像中的所有核。</a:t>
                </a:r>
                <a:endParaRPr lang="en-US" altLang="zh-CN" sz="2400" b="0" i="0" dirty="0">
                  <a:effectLst/>
                  <a:latin typeface="-apple-system"/>
                </a:endParaRPr>
              </a:p>
              <a:p>
                <a:endParaRPr lang="en-US" altLang="zh-CN" sz="800" b="0" i="0" dirty="0">
                  <a:effectLst/>
                  <a:latin typeface="-apple-system"/>
                </a:endParaRPr>
              </a:p>
              <a:p>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评价指标</a:t>
                </a:r>
                <a:r>
                  <a:rPr lang="en-US" altLang="zh-CN" sz="2400" b="0" i="0" dirty="0">
                    <a:effectLst/>
                    <a:latin typeface="-apple-system"/>
                  </a:rPr>
                  <a:t>:</a:t>
                </a:r>
                <a:r>
                  <a:rPr lang="zh-CN" altLang="en-US" sz="2400" b="0" i="0" dirty="0">
                    <a:effectLst/>
                    <a:latin typeface="Times New Roman" panose="02020603050405020304" pitchFamily="18" charset="0"/>
                    <a:cs typeface="Times New Roman" panose="02020603050405020304" pitchFamily="18" charset="0"/>
                  </a:rPr>
                  <a:t>精度</a:t>
                </a:r>
                <a:r>
                  <a:rPr lang="en-US" altLang="zh-CN" sz="2400" b="0" i="0" dirty="0">
                    <a:effectLst/>
                    <a:latin typeface="Times New Roman" panose="02020603050405020304" pitchFamily="18" charset="0"/>
                    <a:cs typeface="Times New Roman" panose="02020603050405020304" pitchFamily="18" charset="0"/>
                  </a:rPr>
                  <a:t>(P)</a:t>
                </a:r>
                <a:r>
                  <a:rPr lang="zh-CN" altLang="en-US" sz="2400" b="0" i="0" dirty="0">
                    <a:effectLst/>
                    <a:latin typeface="Times New Roman" panose="02020603050405020304" pitchFamily="18" charset="0"/>
                    <a:cs typeface="Times New Roman" panose="02020603050405020304" pitchFamily="18" charset="0"/>
                  </a:rPr>
                  <a:t>、召回率</a:t>
                </a:r>
                <a:r>
                  <a:rPr lang="en-US" altLang="zh-CN" sz="2400" b="0" i="0" dirty="0">
                    <a:effectLst/>
                    <a:latin typeface="Times New Roman" panose="02020603050405020304" pitchFamily="18" charset="0"/>
                    <a:cs typeface="Times New Roman" panose="02020603050405020304" pitchFamily="18" charset="0"/>
                  </a:rPr>
                  <a:t>(R)</a:t>
                </a:r>
                <a:r>
                  <a:rPr lang="zh-CN" altLang="en-US" sz="2400" b="0" i="0" dirty="0">
                    <a:effectLst/>
                    <a:latin typeface="Times New Roman" panose="02020603050405020304" pitchFamily="18" charset="0"/>
                    <a:cs typeface="Times New Roman" panose="02020603050405020304" pitchFamily="18" charset="0"/>
                  </a:rPr>
                  <a:t>和</a:t>
                </a:r>
                <a:r>
                  <a:rPr lang="en-US" altLang="zh-CN" sz="2400" b="0" i="0" dirty="0">
                    <a:effectLst/>
                    <a:latin typeface="Times New Roman" panose="02020603050405020304" pitchFamily="18" charset="0"/>
                    <a:cs typeface="Times New Roman" panose="02020603050405020304" pitchFamily="18" charset="0"/>
                  </a:rPr>
                  <a:t>F1</a:t>
                </a:r>
                <a:r>
                  <a:rPr lang="zh-CN" altLang="en-US" sz="2400" b="0" i="0" dirty="0">
                    <a:effectLst/>
                    <a:latin typeface="Times New Roman" panose="02020603050405020304" pitchFamily="18" charset="0"/>
                    <a:cs typeface="Times New Roman" panose="02020603050405020304" pitchFamily="18" charset="0"/>
                  </a:rPr>
                  <a:t>分数</a:t>
                </a:r>
                <a:r>
                  <a:rPr lang="zh-CN" altLang="en-US" sz="2400" b="0" i="0" dirty="0">
                    <a:effectLst/>
                    <a:latin typeface="-apple-system"/>
                  </a:rPr>
                  <a:t>。检测距离误差的均值</a:t>
                </a:r>
                <a:r>
                  <a:rPr lang="en-US" altLang="zh-CN" sz="2400" b="0" i="0" dirty="0">
                    <a:effectLst/>
                    <a:latin typeface="-apple-system"/>
                  </a:rPr>
                  <a:t>(</a:t>
                </a:r>
                <a14:m>
                  <m:oMath xmlns:m="http://schemas.openxmlformats.org/officeDocument/2006/math">
                    <m:sSub>
                      <m:sSubPr>
                        <m:ctrlPr>
                          <a:rPr lang="en-US" altLang="zh-CN" sz="2400" b="0" i="1" dirty="0" smtClean="0">
                            <a:effectLst/>
                            <a:latin typeface="Cambria Math" panose="02040503050406030204" pitchFamily="18" charset="0"/>
                          </a:rPr>
                        </m:ctrlPr>
                      </m:sSubPr>
                      <m:e>
                        <m:r>
                          <a:rPr lang="en-US" altLang="zh-CN" sz="2400" i="1" dirty="0">
                            <a:latin typeface="Cambria Math" panose="02040503050406030204" pitchFamily="18" charset="0"/>
                          </a:rPr>
                          <m:t>𝜇</m:t>
                        </m:r>
                      </m:e>
                      <m:sub>
                        <m:r>
                          <a:rPr lang="en-US" altLang="zh-CN" sz="2400" i="1" dirty="0">
                            <a:latin typeface="Cambria Math" panose="02040503050406030204" pitchFamily="18" charset="0"/>
                          </a:rPr>
                          <m:t>𝑑</m:t>
                        </m:r>
                      </m:sub>
                    </m:sSub>
                  </m:oMath>
                </a14:m>
                <a:r>
                  <a:rPr lang="en-US" altLang="zh-CN" sz="2400" b="0" i="0" dirty="0">
                    <a:effectLst/>
                    <a:latin typeface="-apple-system"/>
                  </a:rPr>
                  <a:t>)</a:t>
                </a:r>
                <a:r>
                  <a:rPr lang="zh-CN" altLang="en-US" sz="2400" b="0" i="0" dirty="0">
                    <a:effectLst/>
                    <a:latin typeface="-apple-system"/>
                  </a:rPr>
                  <a:t>和标准差</a:t>
                </a:r>
                <a:r>
                  <a:rPr lang="en-US" altLang="zh-CN" sz="2400" b="0" i="0" dirty="0">
                    <a:effectLst/>
                    <a:latin typeface="-apple-system"/>
                  </a:rPr>
                  <a:t>(</a:t>
                </a:r>
                <a14:m>
                  <m:oMath xmlns:m="http://schemas.openxmlformats.org/officeDocument/2006/math">
                    <m:sSub>
                      <m:sSubPr>
                        <m:ctrlPr>
                          <a:rPr lang="en-US" altLang="zh-CN" sz="2400" b="0" i="1" dirty="0" smtClean="0">
                            <a:effectLst/>
                            <a:latin typeface="Cambria Math" panose="02040503050406030204" pitchFamily="18" charset="0"/>
                          </a:rPr>
                        </m:ctrlPr>
                      </m:sSubPr>
                      <m:e>
                        <m:r>
                          <a:rPr lang="en-US" altLang="zh-CN" sz="2400" i="1" dirty="0">
                            <a:latin typeface="Cambria Math" panose="02040503050406030204" pitchFamily="18" charset="0"/>
                          </a:rPr>
                          <m:t>𝜎</m:t>
                        </m:r>
                      </m:e>
                      <m:sub>
                        <m:r>
                          <a:rPr lang="en-US" altLang="zh-CN" sz="2400" i="1" dirty="0">
                            <a:latin typeface="Cambria Math" panose="02040503050406030204" pitchFamily="18" charset="0"/>
                          </a:rPr>
                          <m:t>𝑑</m:t>
                        </m:r>
                      </m:sub>
                    </m:sSub>
                  </m:oMath>
                </a14:m>
                <a:r>
                  <a:rPr lang="en-US" altLang="zh-CN" sz="2400" b="0" i="0" dirty="0">
                    <a:effectLst/>
                    <a:latin typeface="-apple-system"/>
                  </a:rPr>
                  <a:t>)</a:t>
                </a:r>
                <a:r>
                  <a:rPr lang="zh-CN" altLang="en-US" sz="2400" b="0" i="0" dirty="0">
                    <a:effectLst/>
                    <a:latin typeface="-apple-system"/>
                  </a:rPr>
                  <a:t>来评价定位精度。</a:t>
                </a:r>
                <a:endParaRPr lang="en-US" altLang="zh-CN" sz="2400" b="0" i="0" dirty="0">
                  <a:effectLst/>
                  <a:latin typeface="-apple-system"/>
                </a:endParaRPr>
              </a:p>
              <a:p>
                <a:endParaRPr lang="en-US" altLang="zh-CN" sz="800" b="0" i="0" dirty="0">
                  <a:effectLst/>
                  <a:latin typeface="-apple-system"/>
                </a:endParaRPr>
              </a:p>
              <a:p>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实施细节</a:t>
                </a:r>
                <a:r>
                  <a:rPr lang="en-US" altLang="zh-CN" sz="24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数据：每张</a:t>
                </a:r>
                <a:r>
                  <a:rPr lang="zh-CN" altLang="en-US" sz="2400" b="0" i="0" dirty="0">
                    <a:effectLst/>
                    <a:latin typeface="Times New Roman" panose="02020603050405020304" pitchFamily="18" charset="0"/>
                    <a:cs typeface="Times New Roman" panose="02020603050405020304" pitchFamily="18" charset="0"/>
                  </a:rPr>
                  <a:t>提取</a:t>
                </a:r>
                <a:r>
                  <a:rPr lang="en-US" altLang="zh-CN" sz="2400" b="0" i="0" dirty="0">
                    <a:effectLst/>
                    <a:latin typeface="Times New Roman" panose="02020603050405020304" pitchFamily="18" charset="0"/>
                    <a:cs typeface="Times New Roman" panose="02020603050405020304" pitchFamily="18" charset="0"/>
                  </a:rPr>
                  <a:t>16</a:t>
                </a:r>
                <a:r>
                  <a:rPr lang="zh-CN" altLang="en-US" sz="2400" b="0" i="0" dirty="0">
                    <a:effectLst/>
                    <a:latin typeface="Times New Roman" panose="02020603050405020304" pitchFamily="18" charset="0"/>
                    <a:cs typeface="Times New Roman" panose="02020603050405020304" pitchFamily="18" charset="0"/>
                  </a:rPr>
                  <a:t>个大小为</a:t>
                </a:r>
                <a:r>
                  <a:rPr lang="en-US" altLang="zh-CN" sz="2400" b="0" i="0" dirty="0">
                    <a:effectLst/>
                    <a:latin typeface="Times New Roman" panose="02020603050405020304" pitchFamily="18" charset="0"/>
                    <a:cs typeface="Times New Roman" panose="02020603050405020304" pitchFamily="18" charset="0"/>
                  </a:rPr>
                  <a:t>250×250</a:t>
                </a:r>
                <a:r>
                  <a:rPr lang="zh-CN" altLang="en-US" sz="2400" b="0" i="0" dirty="0">
                    <a:effectLst/>
                    <a:latin typeface="Times New Roman" panose="02020603050405020304" pitchFamily="18" charset="0"/>
                    <a:cs typeface="Times New Roman" panose="02020603050405020304" pitchFamily="18" charset="0"/>
                  </a:rPr>
                  <a:t>的图像</a:t>
                </a:r>
                <a:r>
                  <a:rPr lang="en-US" altLang="zh-CN" sz="2400" b="0" i="0" dirty="0">
                    <a:effectLst/>
                    <a:latin typeface="Times New Roman" panose="02020603050405020304" pitchFamily="18" charset="0"/>
                    <a:cs typeface="Times New Roman" panose="02020603050405020304" pitchFamily="18" charset="0"/>
                  </a:rPr>
                  <a:t>patch</a:t>
                </a:r>
                <a:r>
                  <a:rPr lang="zh-CN" altLang="en-US" sz="2400" b="0" i="0" dirty="0">
                    <a:effectLst/>
                    <a:latin typeface="Times New Roman" panose="02020603050405020304" pitchFamily="18" charset="0"/>
                    <a:cs typeface="Times New Roman" panose="02020603050405020304" pitchFamily="18" charset="0"/>
                  </a:rPr>
                  <a:t>，并随机裁剪</a:t>
                </a:r>
                <a:r>
                  <a:rPr lang="en-US" altLang="zh-CN" sz="2400" b="0" i="0" dirty="0">
                    <a:effectLst/>
                    <a:latin typeface="Times New Roman" panose="02020603050405020304" pitchFamily="18" charset="0"/>
                    <a:cs typeface="Times New Roman" panose="02020603050405020304" pitchFamily="18" charset="0"/>
                  </a:rPr>
                  <a:t>224×224 patch</a:t>
                </a:r>
                <a:r>
                  <a:rPr lang="zh-CN" altLang="en-US" sz="2400" b="0" i="0" dirty="0">
                    <a:effectLst/>
                    <a:latin typeface="Times New Roman" panose="02020603050405020304" pitchFamily="18" charset="0"/>
                    <a:cs typeface="Times New Roman" panose="02020603050405020304" pitchFamily="18" charset="0"/>
                  </a:rPr>
                  <a:t>作为网络输入。数据增加包括随机裁剪、缩放、旋转、翻转和仿射变换。</a:t>
                </a:r>
                <a:endParaRPr lang="en-US" altLang="zh-CN" sz="2400" b="0" i="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b="0" i="0" dirty="0">
                    <a:effectLst/>
                    <a:latin typeface="Times New Roman" panose="02020603050405020304" pitchFamily="18" charset="0"/>
                    <a:cs typeface="Times New Roman" panose="02020603050405020304" pitchFamily="18" charset="0"/>
                  </a:rPr>
                  <a:t>训练：对模型进行</a:t>
                </a:r>
                <a:r>
                  <a:rPr lang="en-US" altLang="zh-CN" sz="2400" b="0" i="0" dirty="0">
                    <a:effectLst/>
                    <a:latin typeface="Times New Roman" panose="02020603050405020304" pitchFamily="18" charset="0"/>
                    <a:cs typeface="Times New Roman" panose="02020603050405020304" pitchFamily="18" charset="0"/>
                  </a:rPr>
                  <a:t>80</a:t>
                </a:r>
                <a:r>
                  <a:rPr lang="zh-CN" altLang="en-US" sz="2400" b="0" i="0" dirty="0">
                    <a:effectLst/>
                    <a:latin typeface="Times New Roman" panose="02020603050405020304" pitchFamily="18" charset="0"/>
                    <a:cs typeface="Times New Roman" panose="02020603050405020304" pitchFamily="18" charset="0"/>
                  </a:rPr>
                  <a:t>个</a:t>
                </a:r>
                <a:r>
                  <a:rPr lang="en-US" altLang="zh-CN" sz="2400" b="0" i="0" dirty="0">
                    <a:effectLst/>
                    <a:latin typeface="Times New Roman" panose="02020603050405020304" pitchFamily="18" charset="0"/>
                    <a:cs typeface="Times New Roman" panose="02020603050405020304" pitchFamily="18" charset="0"/>
                  </a:rPr>
                  <a:t>epoch</a:t>
                </a:r>
                <a:r>
                  <a:rPr lang="zh-CN" altLang="en-US" sz="2400" b="0" i="0" dirty="0">
                    <a:effectLst/>
                    <a:latin typeface="Times New Roman" panose="02020603050405020304" pitchFamily="18" charset="0"/>
                    <a:cs typeface="Times New Roman" panose="02020603050405020304" pitchFamily="18" charset="0"/>
                  </a:rPr>
                  <a:t>的训练；在推理过程中，自训练第</a:t>
                </a:r>
                <a:r>
                  <a:rPr lang="en-US" altLang="zh-CN" sz="2400" b="0" i="0" dirty="0">
                    <a:effectLst/>
                    <a:latin typeface="Times New Roman" panose="02020603050405020304" pitchFamily="18" charset="0"/>
                    <a:cs typeface="Times New Roman" panose="02020603050405020304" pitchFamily="18" charset="0"/>
                  </a:rPr>
                  <a:t>3</a:t>
                </a:r>
                <a:r>
                  <a:rPr lang="zh-CN" altLang="en-US" sz="2400" b="0" i="0" dirty="0">
                    <a:effectLst/>
                    <a:latin typeface="Times New Roman" panose="02020603050405020304" pitchFamily="18" charset="0"/>
                    <a:cs typeface="Times New Roman" panose="02020603050405020304" pitchFamily="18" charset="0"/>
                  </a:rPr>
                  <a:t>轮的模型被用来评估测试数据。</a:t>
                </a:r>
                <a:endParaRPr lang="en-US" altLang="zh-CN" sz="2400" b="0" i="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b="0" i="0" dirty="0">
                    <a:effectLst/>
                    <a:latin typeface="-apple-system"/>
                  </a:rPr>
                  <a:t>为</a:t>
                </a:r>
                <a:r>
                  <a:rPr lang="en-US" altLang="zh-CN" sz="2400" b="0" i="0" dirty="0">
                    <a:effectLst/>
                    <a:latin typeface="-apple-system"/>
                  </a:rPr>
                  <a:t>MO</a:t>
                </a:r>
                <a:r>
                  <a:rPr lang="zh-CN" altLang="en-US" sz="2400" b="0" i="0" dirty="0">
                    <a:effectLst/>
                    <a:latin typeface="-apple-system"/>
                  </a:rPr>
                  <a:t>数据集设置学习速率为</a:t>
                </a:r>
                <a:r>
                  <a:rPr lang="en-US" altLang="zh-CN" sz="2400" b="0" i="0" dirty="0">
                    <a:effectLst/>
                    <a:latin typeface="-apple-system"/>
                  </a:rPr>
                  <a:t>1</a:t>
                </a:r>
                <a14:m>
                  <m:oMath xmlns:m="http://schemas.openxmlformats.org/officeDocument/2006/math">
                    <m:sSup>
                      <m:sSupPr>
                        <m:ctrlPr>
                          <a:rPr lang="en-US" altLang="zh-CN" sz="2400" b="0" i="1" dirty="0" smtClean="0">
                            <a:effectLst/>
                            <a:latin typeface="Cambria Math" panose="02040503050406030204" pitchFamily="18" charset="0"/>
                          </a:rPr>
                        </m:ctrlPr>
                      </m:sSupPr>
                      <m:e>
                        <m:r>
                          <a:rPr lang="en-US" altLang="zh-CN" sz="2400" i="1" dirty="0">
                            <a:latin typeface="Cambria Math" panose="02040503050406030204" pitchFamily="18" charset="0"/>
                          </a:rPr>
                          <m:t>𝑒</m:t>
                        </m:r>
                      </m:e>
                      <m:sup>
                        <m:r>
                          <a:rPr lang="en-US" altLang="zh-CN" sz="2400" i="1" dirty="0">
                            <a:latin typeface="Cambria Math" panose="02040503050406030204" pitchFamily="18" charset="0"/>
                          </a:rPr>
                          <m:t>−3</m:t>
                        </m:r>
                      </m:sup>
                    </m:sSup>
                    <m:r>
                      <a:rPr lang="zh-CN" altLang="en-US" sz="2400" b="0" i="1" dirty="0" smtClean="0">
                        <a:effectLst/>
                        <a:latin typeface="Cambria Math" panose="02040503050406030204" pitchFamily="18" charset="0"/>
                      </a:rPr>
                      <m:t>，</m:t>
                    </m:r>
                    <m:r>
                      <a:rPr lang="pt-BR" altLang="zh-CN" sz="2400" b="0" i="1" dirty="0" smtClean="0">
                        <a:effectLst/>
                        <a:latin typeface="Cambria Math" panose="02040503050406030204" pitchFamily="18" charset="0"/>
                      </a:rPr>
                      <m:t> </m:t>
                    </m:r>
                    <m:sSub>
                      <m:sSubPr>
                        <m:ctrlPr>
                          <a:rPr lang="pt-BR" altLang="zh-CN" sz="2400" b="0" i="1" dirty="0" smtClean="0">
                            <a:effectLst/>
                            <a:latin typeface="Cambria Math" panose="02040503050406030204" pitchFamily="18" charset="0"/>
                          </a:rPr>
                        </m:ctrlPr>
                      </m:sSubPr>
                      <m:e>
                        <m:r>
                          <a:rPr lang="pt-BR" altLang="zh-CN" sz="2400" i="1" dirty="0">
                            <a:latin typeface="Cambria Math" panose="02040503050406030204" pitchFamily="18" charset="0"/>
                          </a:rPr>
                          <m:t>𝑟</m:t>
                        </m:r>
                      </m:e>
                      <m:sub>
                        <m:r>
                          <a:rPr lang="pt-BR" altLang="zh-CN" sz="2400" i="1" dirty="0">
                            <a:latin typeface="Cambria Math" panose="02040503050406030204" pitchFamily="18" charset="0"/>
                          </a:rPr>
                          <m:t>1</m:t>
                        </m:r>
                      </m:sub>
                    </m:sSub>
                    <m:r>
                      <a:rPr lang="pt-BR" altLang="zh-CN" sz="2400" b="0" i="1" dirty="0" smtClean="0">
                        <a:effectLst/>
                        <a:latin typeface="Cambria Math" panose="02040503050406030204" pitchFamily="18" charset="0"/>
                      </a:rPr>
                      <m:t> = 11</m:t>
                    </m:r>
                    <m:sSub>
                      <m:sSubPr>
                        <m:ctrlPr>
                          <a:rPr lang="pt-BR" altLang="zh-CN" sz="2400" i="1" dirty="0">
                            <a:latin typeface="Cambria Math" panose="02040503050406030204" pitchFamily="18" charset="0"/>
                          </a:rPr>
                        </m:ctrlPr>
                      </m:sSubPr>
                      <m:e>
                        <m:r>
                          <a:rPr lang="zh-CN" altLang="en-US" sz="2400" i="1" dirty="0" smtClean="0">
                            <a:latin typeface="Cambria Math" panose="02040503050406030204" pitchFamily="18" charset="0"/>
                          </a:rPr>
                          <m:t>，</m:t>
                        </m:r>
                        <m:r>
                          <a:rPr lang="pt-BR" altLang="zh-CN" sz="2400" i="1" dirty="0">
                            <a:latin typeface="Cambria Math" panose="02040503050406030204" pitchFamily="18" charset="0"/>
                          </a:rPr>
                          <m:t>𝑟</m:t>
                        </m:r>
                      </m:e>
                      <m:sub>
                        <m:r>
                          <a:rPr lang="en-US" altLang="zh-CN" sz="2400" b="0" i="1" dirty="0" smtClean="0">
                            <a:latin typeface="Cambria Math" panose="02040503050406030204" pitchFamily="18" charset="0"/>
                          </a:rPr>
                          <m:t>2</m:t>
                        </m:r>
                      </m:sub>
                    </m:sSub>
                    <m:r>
                      <a:rPr lang="pt-BR" altLang="zh-CN" sz="2400" b="0" i="1" dirty="0" smtClean="0">
                        <a:effectLst/>
                        <a:latin typeface="Cambria Math" panose="02040503050406030204" pitchFamily="18" charset="0"/>
                      </a:rPr>
                      <m:t>= 22, </m:t>
                    </m:r>
                    <m:r>
                      <a:rPr lang="pt-BR" altLang="zh-CN" sz="2400" b="0" i="1" dirty="0" smtClean="0">
                        <a:effectLst/>
                        <a:latin typeface="Cambria Math" panose="02040503050406030204" pitchFamily="18" charset="0"/>
                      </a:rPr>
                      <m:t>𝜎</m:t>
                    </m:r>
                    <m:r>
                      <a:rPr lang="pt-BR" altLang="zh-CN" sz="2400" b="0" i="1" dirty="0" smtClean="0">
                        <a:effectLst/>
                        <a:latin typeface="Cambria Math" panose="02040503050406030204" pitchFamily="18" charset="0"/>
                      </a:rPr>
                      <m:t> = 2.75</m:t>
                    </m:r>
                    <m:r>
                      <a:rPr lang="zh-CN" altLang="en-US" sz="2400" b="0" i="1" dirty="0" smtClean="0">
                        <a:effectLst/>
                        <a:latin typeface="Cambria Math" panose="02040503050406030204" pitchFamily="18" charset="0"/>
                      </a:rPr>
                      <m:t>；</m:t>
                    </m:r>
                  </m:oMath>
                </a14:m>
                <a:endParaRPr lang="en-US" altLang="zh-CN" sz="2400" b="0" i="0" dirty="0">
                  <a:effectLst/>
                  <a:latin typeface="-apple-system"/>
                </a:endParaRPr>
              </a:p>
              <a:p>
                <a:pPr marL="342900" indent="-342900">
                  <a:buFont typeface="Arial" panose="020B0604020202020204" pitchFamily="34" charset="0"/>
                  <a:buChar char="•"/>
                </a:pP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64F7E023-55C2-BBB0-D345-8BD38A97A9A7}"/>
                  </a:ext>
                </a:extLst>
              </p:cNvPr>
              <p:cNvSpPr txBox="1">
                <a:spLocks noRot="1" noChangeAspect="1" noMove="1" noResize="1" noEditPoints="1" noAdjustHandles="1" noChangeArrowheads="1" noChangeShapeType="1" noTextEdit="1"/>
              </p:cNvSpPr>
              <p:nvPr/>
            </p:nvSpPr>
            <p:spPr>
              <a:xfrm>
                <a:off x="4297680" y="1908131"/>
                <a:ext cx="7970283" cy="5139869"/>
              </a:xfrm>
              <a:prstGeom prst="rect">
                <a:avLst/>
              </a:prstGeom>
              <a:blipFill>
                <a:blip r:embed="rId3"/>
                <a:stretch>
                  <a:fillRect l="-1148" t="-1423" r="-107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4F1BA03-C71B-7D2F-A287-9921F262C49D}"/>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956533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研究结果与意义</a:t>
            </a:r>
          </a:p>
        </p:txBody>
      </p:sp>
      <p:sp>
        <p:nvSpPr>
          <p:cNvPr id="3" name="文本框 2">
            <a:extLst>
              <a:ext uri="{FF2B5EF4-FFF2-40B4-BE49-F238E27FC236}">
                <a16:creationId xmlns:a16="http://schemas.microsoft.com/office/drawing/2014/main" id="{AFF67E8B-4BA0-9D4C-D44D-B713E932435E}"/>
              </a:ext>
            </a:extLst>
          </p:cNvPr>
          <p:cNvSpPr txBox="1"/>
          <p:nvPr/>
        </p:nvSpPr>
        <p:spPr>
          <a:xfrm>
            <a:off x="233062" y="1721146"/>
            <a:ext cx="5443838" cy="1692771"/>
          </a:xfrm>
          <a:prstGeom prst="rect">
            <a:avLst/>
          </a:prstGeom>
          <a:noFill/>
        </p:spPr>
        <p:txBody>
          <a:bodyPr wrap="square">
            <a:spAutoFit/>
          </a:bodyPr>
          <a:lstStyle/>
          <a:p>
            <a:r>
              <a:rPr lang="en-US" altLang="zh-CN" sz="2400" b="0" i="0" dirty="0">
                <a:effectLst/>
                <a:latin typeface="-apple-system"/>
              </a:rPr>
              <a:t>B.</a:t>
            </a:r>
            <a:r>
              <a:rPr lang="zh-CN" altLang="en-US" sz="2400" b="1" i="0" dirty="0">
                <a:effectLst/>
                <a:latin typeface="-apple-system"/>
              </a:rPr>
              <a:t>使用局部点标注进行检测</a:t>
            </a:r>
            <a:endParaRPr lang="en-US" altLang="zh-CN" sz="2400" b="0" i="0" dirty="0">
              <a:effectLst/>
              <a:latin typeface="-apple-system"/>
            </a:endParaRPr>
          </a:p>
          <a:p>
            <a:endParaRPr lang="en-US" altLang="zh-CN" sz="800" b="0" i="0" dirty="0">
              <a:effectLst/>
              <a:latin typeface="-apple-system"/>
            </a:endParaRPr>
          </a:p>
          <a:p>
            <a:r>
              <a:rPr lang="en-US" altLang="zh-CN" sz="2400" dirty="0">
                <a:latin typeface="Times New Roman" panose="02020603050405020304" pitchFamily="18" charset="0"/>
                <a:cs typeface="Times New Roman" panose="02020603050405020304" pitchFamily="18" charset="0"/>
              </a:rPr>
              <a:t>3)</a:t>
            </a:r>
            <a:r>
              <a:rPr lang="zh-CN" altLang="en-US" sz="2400" dirty="0">
                <a:latin typeface="Times New Roman" panose="02020603050405020304" pitchFamily="18" charset="0"/>
                <a:cs typeface="Times New Roman" panose="02020603050405020304" pitchFamily="18" charset="0"/>
              </a:rPr>
              <a:t> 结果与讨论</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在每个训练图像中使用</a:t>
            </a:r>
            <a:r>
              <a:rPr lang="en-US" altLang="zh-CN" sz="2400" dirty="0">
                <a:latin typeface="Times New Roman" panose="02020603050405020304" pitchFamily="18" charset="0"/>
                <a:cs typeface="Times New Roman" panose="02020603050405020304" pitchFamily="18" charset="0"/>
              </a:rPr>
              <a:t>10%</a:t>
            </a:r>
            <a:r>
              <a:rPr lang="zh-CN" altLang="en-US" sz="2400" dirty="0">
                <a:latin typeface="Times New Roman" panose="02020603050405020304" pitchFamily="18" charset="0"/>
                <a:cs typeface="Times New Roman" panose="02020603050405020304" pitchFamily="18" charset="0"/>
              </a:rPr>
              <a:t>的点进行检测的结果</a:t>
            </a:r>
            <a:endParaRPr lang="en-US" altLang="zh-CN" sz="800" b="0" i="0" dirty="0">
              <a:effectLst/>
              <a:latin typeface="-apple-system"/>
            </a:endParaRPr>
          </a:p>
          <a:p>
            <a:endParaRPr lang="zh-CN" altLang="en-US" sz="24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20FD0E5E-DB24-EB0B-7C9A-F4B5FD10E2DA}"/>
              </a:ext>
            </a:extLst>
          </p:cNvPr>
          <p:cNvPicPr>
            <a:picLocks noChangeAspect="1"/>
          </p:cNvPicPr>
          <p:nvPr/>
        </p:nvPicPr>
        <p:blipFill>
          <a:blip r:embed="rId3"/>
          <a:stretch>
            <a:fillRect/>
          </a:stretch>
        </p:blipFill>
        <p:spPr>
          <a:xfrm>
            <a:off x="252977" y="3271356"/>
            <a:ext cx="5522061" cy="3361842"/>
          </a:xfrm>
          <a:prstGeom prst="rect">
            <a:avLst/>
          </a:prstGeom>
        </p:spPr>
      </p:pic>
      <p:sp>
        <p:nvSpPr>
          <p:cNvPr id="11" name="文本框 10">
            <a:extLst>
              <a:ext uri="{FF2B5EF4-FFF2-40B4-BE49-F238E27FC236}">
                <a16:creationId xmlns:a16="http://schemas.microsoft.com/office/drawing/2014/main" id="{6AD08769-D0DC-29D1-F636-471F6A3CF07F}"/>
              </a:ext>
            </a:extLst>
          </p:cNvPr>
          <p:cNvSpPr txBox="1"/>
          <p:nvPr/>
        </p:nvSpPr>
        <p:spPr>
          <a:xfrm>
            <a:off x="6515102" y="2152032"/>
            <a:ext cx="5443838" cy="830997"/>
          </a:xfrm>
          <a:prstGeom prst="rect">
            <a:avLst/>
          </a:prstGeom>
          <a:noFill/>
        </p:spPr>
        <p:txBody>
          <a:bodyPr wrap="square">
            <a:spAutoFit/>
          </a:bodyPr>
          <a:lstStyle/>
          <a:p>
            <a:r>
              <a:rPr lang="en-US" altLang="zh-CN" sz="2400" b="0" i="0" dirty="0">
                <a:effectLst/>
                <a:latin typeface="-apple-system"/>
              </a:rPr>
              <a:t>4)</a:t>
            </a:r>
            <a:r>
              <a:rPr lang="zh-CN" altLang="en-US" sz="2400" b="0" i="0" dirty="0">
                <a:effectLst/>
                <a:latin typeface="-apple-system"/>
              </a:rPr>
              <a:t>不同的标注比例</a:t>
            </a:r>
            <a:r>
              <a:rPr lang="en-US" altLang="zh-CN" sz="2400" b="0" i="0" dirty="0">
                <a:effectLst/>
                <a:latin typeface="-apple-system"/>
              </a:rPr>
              <a:t>:</a:t>
            </a:r>
            <a:r>
              <a:rPr lang="zh-CN" altLang="en-US" sz="2400" b="0" i="0" dirty="0">
                <a:effectLst/>
                <a:latin typeface="-apple-system"/>
              </a:rPr>
              <a:t>分别对</a:t>
            </a:r>
            <a:r>
              <a:rPr lang="en-US" altLang="zh-CN" sz="2400" b="0" i="0" dirty="0">
                <a:effectLst/>
                <a:latin typeface="-apple-system"/>
              </a:rPr>
              <a:t>5%</a:t>
            </a:r>
            <a:r>
              <a:rPr lang="zh-CN" altLang="en-US" sz="2400" b="0" i="0" dirty="0">
                <a:effectLst/>
                <a:latin typeface="-apple-system"/>
              </a:rPr>
              <a:t>、</a:t>
            </a:r>
            <a:r>
              <a:rPr lang="en-US" altLang="zh-CN" sz="2400" b="0" i="0" dirty="0">
                <a:effectLst/>
                <a:latin typeface="-apple-system"/>
              </a:rPr>
              <a:t>10%</a:t>
            </a:r>
            <a:r>
              <a:rPr lang="zh-CN" altLang="en-US" sz="2400" b="0" i="0" dirty="0">
                <a:effectLst/>
                <a:latin typeface="-apple-system"/>
              </a:rPr>
              <a:t>、</a:t>
            </a:r>
            <a:r>
              <a:rPr lang="en-US" altLang="zh-CN" sz="2400" b="0" i="0" dirty="0">
                <a:effectLst/>
                <a:latin typeface="-apple-system"/>
              </a:rPr>
              <a:t>25%</a:t>
            </a:r>
            <a:r>
              <a:rPr lang="zh-CN" altLang="en-US" sz="2400" b="0" i="0" dirty="0">
                <a:effectLst/>
                <a:latin typeface="-apple-system"/>
              </a:rPr>
              <a:t>和</a:t>
            </a:r>
            <a:r>
              <a:rPr lang="en-US" altLang="zh-CN" sz="2400" b="0" i="0" dirty="0">
                <a:effectLst/>
                <a:latin typeface="-apple-system"/>
              </a:rPr>
              <a:t>50%</a:t>
            </a:r>
            <a:r>
              <a:rPr lang="zh-CN" altLang="en-US" sz="2400" b="0" i="0" dirty="0">
                <a:effectLst/>
                <a:latin typeface="-apple-system"/>
              </a:rPr>
              <a:t>的局部点标注进行训练</a:t>
            </a:r>
            <a:endParaRPr lang="zh-CN" altLang="en-US" sz="2400" dirty="0"/>
          </a:p>
        </p:txBody>
      </p:sp>
      <p:pic>
        <p:nvPicPr>
          <p:cNvPr id="13" name="图片 12">
            <a:extLst>
              <a:ext uri="{FF2B5EF4-FFF2-40B4-BE49-F238E27FC236}">
                <a16:creationId xmlns:a16="http://schemas.microsoft.com/office/drawing/2014/main" id="{99788D0C-EA00-77AA-274D-70A4AC51DBF0}"/>
              </a:ext>
            </a:extLst>
          </p:cNvPr>
          <p:cNvPicPr>
            <a:picLocks noChangeAspect="1"/>
          </p:cNvPicPr>
          <p:nvPr/>
        </p:nvPicPr>
        <p:blipFill>
          <a:blip r:embed="rId4"/>
          <a:stretch>
            <a:fillRect/>
          </a:stretch>
        </p:blipFill>
        <p:spPr>
          <a:xfrm>
            <a:off x="6631291" y="3271356"/>
            <a:ext cx="5211460" cy="3428411"/>
          </a:xfrm>
          <a:prstGeom prst="rect">
            <a:avLst/>
          </a:prstGeom>
        </p:spPr>
      </p:pic>
      <p:sp>
        <p:nvSpPr>
          <p:cNvPr id="4" name="文本框 3">
            <a:extLst>
              <a:ext uri="{FF2B5EF4-FFF2-40B4-BE49-F238E27FC236}">
                <a16:creationId xmlns:a16="http://schemas.microsoft.com/office/drawing/2014/main" id="{77A4DF0C-5D44-5223-DED2-26852C5327BD}"/>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1652505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研究结果与意义</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640F607-BB94-C29A-FBC0-C21AE290E8B3}"/>
                  </a:ext>
                </a:extLst>
              </p:cNvPr>
              <p:cNvSpPr txBox="1"/>
              <p:nvPr/>
            </p:nvSpPr>
            <p:spPr>
              <a:xfrm>
                <a:off x="264160" y="1592014"/>
                <a:ext cx="12209494" cy="5456687"/>
              </a:xfrm>
              <a:prstGeom prst="rect">
                <a:avLst/>
              </a:prstGeom>
              <a:noFill/>
            </p:spPr>
            <p:txBody>
              <a:bodyPr wrap="square">
                <a:spAutoFit/>
              </a:bodyPr>
              <a:lstStyle/>
              <a:p>
                <a:r>
                  <a:rPr lang="en-US" altLang="zh-CN" sz="2400" b="1" dirty="0">
                    <a:latin typeface="-apple-system"/>
                  </a:rPr>
                  <a:t>C</a:t>
                </a:r>
                <a:r>
                  <a:rPr lang="en-US" altLang="zh-CN" sz="2400" b="1" i="0" dirty="0">
                    <a:effectLst/>
                    <a:latin typeface="-apple-system"/>
                  </a:rPr>
                  <a:t>.</a:t>
                </a:r>
                <a:r>
                  <a:rPr lang="zh-CN" altLang="en-US" sz="2400" b="1" i="0" dirty="0">
                    <a:effectLst/>
                    <a:latin typeface="-apple-system"/>
                  </a:rPr>
                  <a:t> 分割使用真值点</a:t>
                </a:r>
                <a:endParaRPr lang="en-US" altLang="zh-CN" sz="2400" b="1" i="0" dirty="0">
                  <a:effectLst/>
                  <a:latin typeface="-apple-system"/>
                </a:endParaRPr>
              </a:p>
              <a:p>
                <a:endParaRPr lang="en-US" altLang="zh-CN" sz="800" b="1" i="0" dirty="0">
                  <a:effectLst/>
                  <a:latin typeface="-apple-system"/>
                </a:endParaRPr>
              </a:p>
              <a:p>
                <a:endParaRPr lang="en-US" altLang="zh-CN" sz="800" b="0" i="0" dirty="0">
                  <a:effectLst/>
                  <a:latin typeface="-apple-system"/>
                </a:endParaRPr>
              </a:p>
              <a:p>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评价指标</a:t>
                </a:r>
                <a:r>
                  <a:rPr lang="en-US" altLang="zh-CN" sz="2400" b="0" i="0" dirty="0">
                    <a:effectLst/>
                    <a:latin typeface="-apple-system"/>
                  </a:rPr>
                  <a:t>:</a:t>
                </a:r>
              </a:p>
              <a:p>
                <a:pPr marL="342900" indent="-34290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像素级</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像素精度和像素级</a:t>
                </a:r>
                <a:r>
                  <a:rPr lang="en-US" altLang="zh-CN" sz="2400" dirty="0">
                    <a:latin typeface="Times New Roman" panose="02020603050405020304" pitchFamily="18" charset="0"/>
                    <a:cs typeface="Times New Roman" panose="02020603050405020304" pitchFamily="18" charset="0"/>
                  </a:rPr>
                  <a:t>F1</a:t>
                </a:r>
                <a:r>
                  <a:rPr lang="zh-CN" altLang="en-US" sz="2400" dirty="0">
                    <a:latin typeface="Times New Roman" panose="02020603050405020304" pitchFamily="18" charset="0"/>
                    <a:cs typeface="Times New Roman" panose="02020603050405020304" pitchFamily="18" charset="0"/>
                  </a:rPr>
                  <a:t>评分。</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对象级</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对象级</a:t>
                </a:r>
                <a:r>
                  <a:rPr lang="en-US" altLang="zh-CN" sz="2400" dirty="0">
                    <a:latin typeface="Times New Roman" panose="02020603050405020304" pitchFamily="18" charset="0"/>
                    <a:cs typeface="Times New Roman" panose="02020603050405020304" pitchFamily="18" charset="0"/>
                  </a:rPr>
                  <a:t>Dice</a:t>
                </a:r>
                <a:r>
                  <a:rPr lang="zh-CN" altLang="en-US" sz="2400" dirty="0">
                    <a:latin typeface="Times New Roman" panose="02020603050405020304" pitchFamily="18" charset="0"/>
                    <a:cs typeface="Times New Roman" panose="02020603050405020304" pitchFamily="18" charset="0"/>
                  </a:rPr>
                  <a:t>系数和聚合</a:t>
                </a:r>
                <a:r>
                  <a:rPr lang="en-US" altLang="zh-CN" sz="2400" dirty="0">
                    <a:latin typeface="Times New Roman" panose="02020603050405020304" pitchFamily="18" charset="0"/>
                    <a:cs typeface="Times New Roman" panose="02020603050405020304" pitchFamily="18" charset="0"/>
                  </a:rPr>
                  <a:t>Jaccard</a:t>
                </a:r>
                <a:r>
                  <a:rPr lang="zh-CN" altLang="en-US" sz="2400" dirty="0">
                    <a:latin typeface="Times New Roman" panose="02020603050405020304" pitchFamily="18" charset="0"/>
                    <a:cs typeface="Times New Roman" panose="02020603050405020304" pitchFamily="18" charset="0"/>
                  </a:rPr>
                  <a:t>索引</a:t>
                </a:r>
                <a:r>
                  <a:rPr lang="en-US" altLang="zh-CN" sz="2400" dirty="0">
                    <a:latin typeface="Times New Roman" panose="02020603050405020304" pitchFamily="18" charset="0"/>
                    <a:cs typeface="Times New Roman" panose="02020603050405020304" pitchFamily="18" charset="0"/>
                  </a:rPr>
                  <a:t>(AJI)</a:t>
                </a:r>
              </a:p>
              <a:p>
                <a:pPr marL="342900" indent="-342900">
                  <a:buFont typeface="Arial" panose="020B0604020202020204" pitchFamily="34" charset="0"/>
                  <a:buChar char="•"/>
                </a:pPr>
                <a:endParaRPr lang="en-US" altLang="zh-CN" sz="2400" b="0" i="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800" b="0" i="0" dirty="0">
                  <a:effectLst/>
                  <a:latin typeface="-apple-system"/>
                </a:endParaRPr>
              </a:p>
              <a:p>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实施细节</a:t>
                </a:r>
                <a:r>
                  <a:rPr lang="en-US" altLang="zh-CN" sz="2400" dirty="0">
                    <a:latin typeface="Times New Roman" panose="02020603050405020304" pitchFamily="18" charset="0"/>
                    <a:cs typeface="Times New Roman" panose="02020603050405020304" pitchFamily="18" charset="0"/>
                  </a:rPr>
                  <a:t>:</a:t>
                </a:r>
                <a:r>
                  <a:rPr lang="en-US" altLang="zh-CN" sz="2400" b="0" i="0" dirty="0">
                    <a:effectLst/>
                    <a:latin typeface="-apple-system"/>
                  </a:rPr>
                  <a:t>1</a:t>
                </a:r>
                <a:r>
                  <a:rPr lang="en-US" altLang="zh-CN" sz="2400" dirty="0">
                    <a:latin typeface="-apple-system"/>
                  </a:rPr>
                  <a:t>)</a:t>
                </a:r>
                <a:r>
                  <a:rPr lang="en-US" altLang="zh-CN" sz="2400" b="0" i="0" dirty="0">
                    <a:effectLst/>
                    <a:latin typeface="-apple-system"/>
                  </a:rPr>
                  <a:t> 1</a:t>
                </a:r>
                <a14:m>
                  <m:oMath xmlns:m="http://schemas.openxmlformats.org/officeDocument/2006/math">
                    <m:sSup>
                      <m:sSupPr>
                        <m:ctrlPr>
                          <a:rPr lang="en-US" altLang="zh-CN" sz="2400" b="0" i="1" dirty="0" smtClean="0">
                            <a:effectLst/>
                            <a:latin typeface="Cambria Math" panose="02040503050406030204" pitchFamily="18" charset="0"/>
                          </a:rPr>
                        </m:ctrlPr>
                      </m:sSupPr>
                      <m:e>
                        <m:r>
                          <a:rPr lang="en-US" altLang="zh-CN" sz="2400" i="1" dirty="0">
                            <a:latin typeface="Cambria Math" panose="02040503050406030204" pitchFamily="18" charset="0"/>
                          </a:rPr>
                          <m:t>𝑒</m:t>
                        </m:r>
                      </m:e>
                      <m:sup>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4</m:t>
                        </m:r>
                      </m:sup>
                    </m:sSup>
                  </m:oMath>
                </a14:m>
                <a:r>
                  <a:rPr lang="zh-CN" altLang="en-US" sz="2400" b="0" i="0" dirty="0">
                    <a:effectLst/>
                    <a:latin typeface="-apple-system"/>
                  </a:rPr>
                  <a:t>的学习率训练了</a:t>
                </a:r>
                <a:r>
                  <a:rPr lang="en-US" altLang="zh-CN" sz="2400" b="0" i="0" dirty="0">
                    <a:effectLst/>
                    <a:latin typeface="-apple-system"/>
                  </a:rPr>
                  <a:t>100</a:t>
                </a:r>
                <a:r>
                  <a:rPr lang="zh-CN" altLang="en-US" sz="2400" b="0" i="0" dirty="0">
                    <a:effectLst/>
                    <a:latin typeface="-apple-system"/>
                  </a:rPr>
                  <a:t>个</a:t>
                </a:r>
                <a:r>
                  <a:rPr lang="en-US" altLang="zh-CN" sz="2400" b="0" i="0" dirty="0">
                    <a:effectLst/>
                    <a:latin typeface="-apple-system"/>
                  </a:rPr>
                  <a:t>epoch</a:t>
                </a:r>
                <a:r>
                  <a:rPr lang="zh-CN" altLang="en-US" sz="2400" b="0" i="0" dirty="0">
                    <a:effectLst/>
                    <a:latin typeface="-apple-system"/>
                  </a:rPr>
                  <a:t>的模型</a:t>
                </a:r>
                <a:r>
                  <a:rPr lang="en-US" altLang="zh-CN" sz="2400" dirty="0">
                    <a:latin typeface="-apple-system"/>
                  </a:rPr>
                  <a:t> </a:t>
                </a:r>
              </a:p>
              <a:p>
                <a:r>
                  <a:rPr lang="en-US" altLang="zh-CN" sz="2400" b="0" i="0" dirty="0">
                    <a:effectLst/>
                    <a:latin typeface="-apple-system"/>
                  </a:rPr>
                  <a:t>                       2) 1</a:t>
                </a:r>
                <a14:m>
                  <m:oMath xmlns:m="http://schemas.openxmlformats.org/officeDocument/2006/math">
                    <m:sSup>
                      <m:sSupPr>
                        <m:ctrlPr>
                          <a:rPr lang="en-US" altLang="zh-CN" sz="2400" b="0" i="1" dirty="0" smtClean="0">
                            <a:effectLst/>
                            <a:latin typeface="Cambria Math" panose="02040503050406030204" pitchFamily="18" charset="0"/>
                          </a:rPr>
                        </m:ctrlPr>
                      </m:sSupPr>
                      <m:e>
                        <m:r>
                          <a:rPr lang="en-US" altLang="zh-CN" sz="2400" i="1" dirty="0">
                            <a:latin typeface="Cambria Math" panose="02040503050406030204" pitchFamily="18" charset="0"/>
                          </a:rPr>
                          <m:t>𝑒</m:t>
                        </m:r>
                      </m:e>
                      <m:sup>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5</m:t>
                        </m:r>
                      </m:sup>
                    </m:sSup>
                  </m:oMath>
                </a14:m>
                <a:r>
                  <a:rPr lang="zh-CN" altLang="en-US" sz="2400" b="0" i="0" dirty="0">
                    <a:effectLst/>
                    <a:latin typeface="-apple-system"/>
                  </a:rPr>
                  <a:t>的学习速率对密集的</a:t>
                </a:r>
                <a:r>
                  <a:rPr lang="en-US" altLang="zh-CN" sz="2400" b="0" i="0" dirty="0">
                    <a:effectLst/>
                    <a:latin typeface="-apple-system"/>
                  </a:rPr>
                  <a:t>CRF</a:t>
                </a:r>
                <a:r>
                  <a:rPr lang="zh-CN" altLang="en-US" sz="2400" b="0" i="0" dirty="0">
                    <a:effectLst/>
                    <a:latin typeface="-apple-system"/>
                  </a:rPr>
                  <a:t>损耗对</a:t>
                </a:r>
                <a:r>
                  <a:rPr lang="en-US" altLang="zh-CN" sz="2400" b="0" i="0" dirty="0">
                    <a:effectLst/>
                    <a:latin typeface="-apple-system"/>
                  </a:rPr>
                  <a:t>20</a:t>
                </a:r>
                <a:r>
                  <a:rPr lang="zh-CN" altLang="en-US" sz="2400" b="0" i="0" dirty="0">
                    <a:effectLst/>
                    <a:latin typeface="-apple-system"/>
                  </a:rPr>
                  <a:t>个</a:t>
                </a:r>
                <a:r>
                  <a:rPr lang="en-US" altLang="zh-CN" sz="2400" b="0" i="0" dirty="0">
                    <a:effectLst/>
                    <a:latin typeface="-apple-system"/>
                  </a:rPr>
                  <a:t>epoch</a:t>
                </a:r>
                <a:r>
                  <a:rPr lang="zh-CN" altLang="en-US" sz="2400" b="0" i="0" dirty="0">
                    <a:effectLst/>
                    <a:latin typeface="-apple-system"/>
                  </a:rPr>
                  <a:t>的模型进行了调整。</a:t>
                </a:r>
                <a:endParaRPr lang="en-US" altLang="zh-CN" sz="2400" b="0" i="0" dirty="0">
                  <a:effectLst/>
                  <a:latin typeface="-apple-system"/>
                </a:endParaRPr>
              </a:p>
              <a:p>
                <a:endParaRPr lang="en-US" altLang="zh-CN" sz="2400" b="0" i="0" dirty="0">
                  <a:effectLst/>
                  <a:latin typeface="-apple-system"/>
                </a:endParaRPr>
              </a:p>
              <a:p>
                <a:r>
                  <a:rPr lang="en-US" altLang="zh-CN" sz="2400" dirty="0">
                    <a:latin typeface="-apple-system"/>
                  </a:rPr>
                  <a:t>3)</a:t>
                </a:r>
                <a:r>
                  <a:rPr lang="zh-CN" altLang="en-US" sz="2400" dirty="0">
                    <a:latin typeface="-apple-system"/>
                  </a:rPr>
                  <a:t>参数结果确定</a:t>
                </a:r>
                <a:endParaRPr lang="en-US" altLang="zh-CN" sz="2400" b="0" i="0" dirty="0">
                  <a:effectLst/>
                  <a:latin typeface="-apple-system"/>
                </a:endParaRPr>
              </a:p>
              <a:p>
                <a:pPr marL="342900" indent="-342900">
                  <a:buFont typeface="Arial" panose="020B0604020202020204" pitchFamily="34" charset="0"/>
                  <a:buChar char="•"/>
                </a:pPr>
                <a:r>
                  <a:rPr lang="en-US" altLang="zh-CN" sz="2400" b="0" i="0" dirty="0">
                    <a:effectLst/>
                    <a:latin typeface="-apple-system"/>
                  </a:rPr>
                  <a:t>a)</a:t>
                </a:r>
                <a:r>
                  <a:rPr lang="zh-CN" altLang="en-US" sz="2400" b="0" i="0" dirty="0">
                    <a:effectLst/>
                    <a:latin typeface="-apple-system"/>
                  </a:rPr>
                  <a:t>改变了等式中</a:t>
                </a:r>
                <a:r>
                  <a:rPr lang="en-US" altLang="zh-CN" sz="2400" b="0" i="0" dirty="0">
                    <a:effectLst/>
                    <a:latin typeface="-apple-system"/>
                  </a:rPr>
                  <a:t>α</a:t>
                </a:r>
                <a:r>
                  <a:rPr lang="zh-CN" altLang="en-US" sz="2400" b="0" i="0" dirty="0">
                    <a:effectLst/>
                    <a:latin typeface="-apple-system"/>
                  </a:rPr>
                  <a:t>的值</a:t>
                </a:r>
                <a:r>
                  <a:rPr lang="zh-CN" altLang="en-US" sz="2400" dirty="0">
                    <a:latin typeface="-apple-system"/>
                  </a:rPr>
                  <a:t>：实验表明</a:t>
                </a:r>
                <a:r>
                  <a:rPr lang="zh-CN" altLang="en-US" sz="2400" b="0" i="0" dirty="0">
                    <a:effectLst/>
                    <a:latin typeface="-apple-system"/>
                  </a:rPr>
                  <a:t>当</a:t>
                </a:r>
                <a:r>
                  <a:rPr lang="en-US" altLang="zh-CN" sz="2400" b="0" i="0" dirty="0">
                    <a:effectLst/>
                    <a:latin typeface="-apple-system"/>
                  </a:rPr>
                  <a:t>α</a:t>
                </a:r>
                <a:r>
                  <a:rPr lang="zh-CN" altLang="en-US" sz="2400" b="0" i="0" dirty="0">
                    <a:effectLst/>
                    <a:latin typeface="-apple-system"/>
                  </a:rPr>
                  <a:t>值在</a:t>
                </a:r>
                <a:r>
                  <a:rPr lang="en-US" altLang="zh-CN" sz="2400" b="0" i="0" dirty="0">
                    <a:effectLst/>
                    <a:latin typeface="-apple-system"/>
                  </a:rPr>
                  <a:t>0.5</a:t>
                </a:r>
                <a:r>
                  <a:rPr lang="zh-CN" altLang="en-US" sz="2400" b="0" i="0" dirty="0">
                    <a:effectLst/>
                    <a:latin typeface="-apple-system"/>
                  </a:rPr>
                  <a:t>左右时性能最好。</a:t>
                </a:r>
                <a:endParaRPr lang="en-US" altLang="zh-CN" sz="2400" b="0" i="0" dirty="0">
                  <a:effectLst/>
                  <a:latin typeface="-apple-system"/>
                </a:endParaRPr>
              </a:p>
              <a:p>
                <a:pPr marL="342900" indent="-342900">
                  <a:buFont typeface="Arial" panose="020B0604020202020204" pitchFamily="34" charset="0"/>
                  <a:buChar char="•"/>
                </a:pPr>
                <a:r>
                  <a:rPr lang="en-US" altLang="zh-CN" sz="2400" b="0" i="0" dirty="0">
                    <a:effectLst/>
                    <a:latin typeface="-apple-system"/>
                  </a:rPr>
                  <a:t>b)</a:t>
                </a:r>
                <a:r>
                  <a:rPr lang="zh-CN" altLang="en-US" sz="2400" b="0" i="0" dirty="0">
                    <a:effectLst/>
                    <a:latin typeface="-apple-system"/>
                  </a:rPr>
                  <a:t>密集</a:t>
                </a:r>
                <a:r>
                  <a:rPr lang="en-US" altLang="zh-CN" sz="2400" b="0" i="0" dirty="0">
                    <a:effectLst/>
                    <a:latin typeface="-apple-system"/>
                  </a:rPr>
                  <a:t>CRF</a:t>
                </a:r>
                <a:r>
                  <a:rPr lang="zh-CN" altLang="en-US" sz="2400" b="0" i="0" dirty="0">
                    <a:effectLst/>
                    <a:latin typeface="-apple-system"/>
                  </a:rPr>
                  <a:t> </a:t>
                </a:r>
                <a:r>
                  <a:rPr lang="en-US" altLang="zh-CN" sz="2400" b="0" i="0" dirty="0">
                    <a:effectLst/>
                    <a:latin typeface="-apple-system"/>
                  </a:rPr>
                  <a:t>loss</a:t>
                </a:r>
                <a:r>
                  <a:rPr lang="zh-CN" altLang="en-US" sz="2400" b="0" i="0" dirty="0">
                    <a:effectLst/>
                    <a:latin typeface="-apple-system"/>
                  </a:rPr>
                  <a:t>的影响</a:t>
                </a:r>
                <a:r>
                  <a:rPr lang="en-US" altLang="zh-CN" sz="2400" b="0" i="0" dirty="0">
                    <a:effectLst/>
                    <a:latin typeface="-apple-system"/>
                  </a:rPr>
                  <a:t>:</a:t>
                </a:r>
                <a:r>
                  <a:rPr lang="zh-CN" altLang="en-US" sz="2400" b="0" i="0" dirty="0">
                    <a:effectLst/>
                    <a:latin typeface="-apple-system"/>
                  </a:rPr>
                  <a:t>高斯带宽参数</a:t>
                </a:r>
                <a14:m>
                  <m:oMath xmlns:m="http://schemas.openxmlformats.org/officeDocument/2006/math">
                    <m:sSub>
                      <m:sSubPr>
                        <m:ctrlPr>
                          <a:rPr lang="en-US" altLang="zh-CN" sz="2400" b="0" i="1" dirty="0" smtClean="0">
                            <a:effectLst/>
                            <a:latin typeface="Cambria Math" panose="02040503050406030204" pitchFamily="18" charset="0"/>
                          </a:rPr>
                        </m:ctrlPr>
                      </m:sSubPr>
                      <m:e>
                        <m:r>
                          <a:rPr lang="en-US" altLang="zh-CN" sz="2400" i="1" dirty="0">
                            <a:latin typeface="Cambria Math" panose="02040503050406030204" pitchFamily="18" charset="0"/>
                          </a:rPr>
                          <m:t>𝜎</m:t>
                        </m:r>
                      </m:e>
                      <m:sub>
                        <m:r>
                          <a:rPr lang="en-US" altLang="zh-CN" sz="2400" i="1" dirty="0">
                            <a:latin typeface="Cambria Math" panose="02040503050406030204" pitchFamily="18" charset="0"/>
                          </a:rPr>
                          <m:t>𝑝𝑞</m:t>
                        </m:r>
                      </m:sub>
                    </m:sSub>
                  </m:oMath>
                </a14:m>
                <a:r>
                  <a:rPr lang="zh-CN" altLang="en-US" sz="2400" b="0" i="0" dirty="0">
                    <a:effectLst/>
                    <a:latin typeface="-apple-system"/>
                  </a:rPr>
                  <a:t>和</a:t>
                </a:r>
                <a14:m>
                  <m:oMath xmlns:m="http://schemas.openxmlformats.org/officeDocument/2006/math">
                    <m:r>
                      <m:rPr>
                        <m:nor/>
                      </m:rPr>
                      <a:rPr lang="zh-CN" altLang="en-US" sz="2400" dirty="0">
                        <a:latin typeface="-apple-system"/>
                      </a:rPr>
                      <m:t>控制像素对间的亲和度</m:t>
                    </m:r>
                    <m:sSub>
                      <m:sSubPr>
                        <m:ctrlPr>
                          <a:rPr lang="en-US" altLang="zh-CN" sz="2400" i="1" dirty="0" smtClean="0">
                            <a:latin typeface="Cambria Math" panose="02040503050406030204" pitchFamily="18" charset="0"/>
                          </a:rPr>
                        </m:ctrlPr>
                      </m:sSubPr>
                      <m:e>
                        <m:r>
                          <a:rPr lang="en-US" altLang="zh-CN" sz="2400" i="1" dirty="0">
                            <a:latin typeface="Cambria Math" panose="02040503050406030204" pitchFamily="18" charset="0"/>
                          </a:rPr>
                          <m:t>𝜎</m:t>
                        </m:r>
                      </m:e>
                      <m:sub>
                        <m:r>
                          <a:rPr lang="en-US" altLang="zh-CN" sz="2400" i="1" dirty="0">
                            <a:latin typeface="Cambria Math" panose="02040503050406030204" pitchFamily="18" charset="0"/>
                          </a:rPr>
                          <m:t>𝑟𝑔𝑏</m:t>
                        </m:r>
                      </m:sub>
                    </m:sSub>
                  </m:oMath>
                </a14:m>
                <a:r>
                  <a:rPr lang="zh-CN" altLang="en-US" sz="2400" b="0" i="0" dirty="0">
                    <a:effectLst/>
                    <a:latin typeface="-apple-system"/>
                  </a:rPr>
                  <a:t>，权重</a:t>
                </a:r>
                <a14:m>
                  <m:oMath xmlns:m="http://schemas.openxmlformats.org/officeDocument/2006/math">
                    <m:r>
                      <a:rPr lang="en-US" altLang="zh-CN" sz="2400" b="0" i="1" dirty="0" smtClean="0">
                        <a:effectLst/>
                        <a:latin typeface="Cambria Math" panose="02040503050406030204" pitchFamily="18" charset="0"/>
                      </a:rPr>
                      <m:t>𝛽</m:t>
                    </m:r>
                  </m:oMath>
                </a14:m>
                <a:r>
                  <a:rPr lang="zh-CN" altLang="en-US" sz="2400" b="0" i="0" dirty="0">
                    <a:effectLst/>
                    <a:latin typeface="-apple-system"/>
                  </a:rPr>
                  <a:t>会对损耗效果产生影响。</a:t>
                </a:r>
                <a:r>
                  <a:rPr lang="zh-CN" altLang="en-US" sz="2400" dirty="0">
                    <a:latin typeface="-apple-system"/>
                  </a:rPr>
                  <a:t>实验表明</a:t>
                </a:r>
                <a:r>
                  <a:rPr lang="en-US" altLang="zh-CN" sz="2400" b="0" i="0" dirty="0">
                    <a:effectLst/>
                    <a:latin typeface="-apple-system"/>
                  </a:rPr>
                  <a:t> MO</a:t>
                </a:r>
                <a:r>
                  <a:rPr lang="zh-CN" altLang="en-US" sz="2400" b="0" i="0" dirty="0">
                    <a:effectLst/>
                    <a:latin typeface="-apple-system"/>
                  </a:rPr>
                  <a:t>数据集的</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𝜎</m:t>
                        </m:r>
                      </m:e>
                      <m:sub>
                        <m:r>
                          <a:rPr lang="en-US" altLang="zh-CN" sz="2400" i="1" dirty="0">
                            <a:latin typeface="Cambria Math" panose="02040503050406030204" pitchFamily="18" charset="0"/>
                          </a:rPr>
                          <m:t>𝑝𝑞</m:t>
                        </m:r>
                      </m:sub>
                    </m:sSub>
                    <m:r>
                      <a:rPr lang="en-US" altLang="zh-CN" sz="2400" i="1" dirty="0">
                        <a:latin typeface="Cambria Math" panose="02040503050406030204" pitchFamily="18" charset="0"/>
                      </a:rPr>
                      <m:t> </m:t>
                    </m:r>
                  </m:oMath>
                </a14:m>
                <a:r>
                  <a:rPr lang="en-US" altLang="zh-CN" sz="2400" b="0" i="0" dirty="0">
                    <a:effectLst/>
                    <a:latin typeface="-apple-system"/>
                  </a:rPr>
                  <a:t>= 9</a:t>
                </a:r>
                <a:r>
                  <a:rPr lang="zh-CN" altLang="en-US" sz="2400" b="0" i="0" dirty="0">
                    <a:effectLst/>
                    <a:latin typeface="-apple-system"/>
                  </a:rPr>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𝜎</m:t>
                        </m:r>
                      </m:e>
                      <m:sub>
                        <m:r>
                          <a:rPr lang="en-US" altLang="zh-CN" sz="2400" i="1" dirty="0">
                            <a:latin typeface="Cambria Math" panose="02040503050406030204" pitchFamily="18" charset="0"/>
                          </a:rPr>
                          <m:t>𝑟𝑔𝑏</m:t>
                        </m:r>
                      </m:sub>
                    </m:sSub>
                  </m:oMath>
                </a14:m>
                <a:r>
                  <a:rPr lang="zh-CN" altLang="en-US" sz="2400" dirty="0">
                    <a:latin typeface="-apple-system"/>
                  </a:rPr>
                  <a:t>，</a:t>
                </a:r>
                <a:r>
                  <a:rPr lang="en-US" altLang="zh-CN" sz="2400" b="0" i="0" dirty="0">
                    <a:effectLst/>
                    <a:latin typeface="-apple-system"/>
                  </a:rPr>
                  <a:t>= 0.1</a:t>
                </a:r>
                <a:r>
                  <a:rPr lang="zh-CN" altLang="en-US" sz="2400" b="0" i="0" dirty="0">
                    <a:effectLst/>
                    <a:latin typeface="-apple-system"/>
                  </a:rPr>
                  <a:t>， </a:t>
                </a:r>
                <a14:m>
                  <m:oMath xmlns:m="http://schemas.openxmlformats.org/officeDocument/2006/math">
                    <m:r>
                      <a:rPr lang="en-US" altLang="zh-CN" sz="2400" i="1" dirty="0">
                        <a:latin typeface="Cambria Math" panose="02040503050406030204" pitchFamily="18" charset="0"/>
                      </a:rPr>
                      <m:t>𝛽</m:t>
                    </m:r>
                    <m:r>
                      <a:rPr lang="en-US" altLang="zh-CN" sz="2400" i="1" dirty="0">
                        <a:latin typeface="Cambria Math" panose="02040503050406030204" pitchFamily="18" charset="0"/>
                      </a:rPr>
                      <m:t> </m:t>
                    </m:r>
                  </m:oMath>
                </a14:m>
                <a:r>
                  <a:rPr lang="el-GR" altLang="zh-CN" sz="2400" b="0" i="0" dirty="0">
                    <a:effectLst/>
                    <a:latin typeface="-apple-system"/>
                  </a:rPr>
                  <a:t>= 0.005</a:t>
                </a:r>
                <a:r>
                  <a:rPr lang="zh-CN" altLang="en-US" sz="2400" dirty="0">
                    <a:latin typeface="-apple-system"/>
                  </a:rPr>
                  <a:t>性能最好</a:t>
                </a:r>
                <a:r>
                  <a:rPr lang="zh-CN" altLang="el-GR" sz="2400" b="0" i="0" dirty="0">
                    <a:effectLst/>
                    <a:latin typeface="-apple-system"/>
                  </a:rPr>
                  <a:t>。</a:t>
                </a:r>
                <a:endParaRPr lang="en-US" altLang="zh-CN" sz="2400" b="0" i="0" dirty="0">
                  <a:effectLst/>
                  <a:latin typeface="-apple-system"/>
                </a:endParaRPr>
              </a:p>
              <a:p>
                <a:endParaRPr lang="en-US" altLang="zh-CN" sz="2400" b="0" i="0" dirty="0">
                  <a:effectLst/>
                  <a:latin typeface="-apple-system"/>
                </a:endParaRPr>
              </a:p>
              <a:p>
                <a:endParaRPr lang="en-US" altLang="zh-CN" sz="800" b="0" i="0" dirty="0">
                  <a:effectLst/>
                  <a:latin typeface="-apple-system"/>
                </a:endParaRPr>
              </a:p>
            </p:txBody>
          </p:sp>
        </mc:Choice>
        <mc:Fallback xmlns="">
          <p:sp>
            <p:nvSpPr>
              <p:cNvPr id="3" name="文本框 2">
                <a:extLst>
                  <a:ext uri="{FF2B5EF4-FFF2-40B4-BE49-F238E27FC236}">
                    <a16:creationId xmlns:a16="http://schemas.microsoft.com/office/drawing/2014/main" id="{6640F607-BB94-C29A-FBC0-C21AE290E8B3}"/>
                  </a:ext>
                </a:extLst>
              </p:cNvPr>
              <p:cNvSpPr txBox="1">
                <a:spLocks noRot="1" noChangeAspect="1" noMove="1" noResize="1" noEditPoints="1" noAdjustHandles="1" noChangeArrowheads="1" noChangeShapeType="1" noTextEdit="1"/>
              </p:cNvSpPr>
              <p:nvPr/>
            </p:nvSpPr>
            <p:spPr>
              <a:xfrm>
                <a:off x="264160" y="1592014"/>
                <a:ext cx="12209494" cy="5456687"/>
              </a:xfrm>
              <a:prstGeom prst="rect">
                <a:avLst/>
              </a:prstGeom>
              <a:blipFill>
                <a:blip r:embed="rId3"/>
                <a:stretch>
                  <a:fillRect l="-749" t="-1341"/>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4FC792D-3043-6597-8176-2603C92D0012}"/>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2644839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549D6B3-3A5A-5298-6866-F7C5DB5B73C6}"/>
              </a:ext>
            </a:extLst>
          </p:cNvPr>
          <p:cNvPicPr>
            <a:picLocks noChangeAspect="1"/>
          </p:cNvPicPr>
          <p:nvPr/>
        </p:nvPicPr>
        <p:blipFill>
          <a:blip r:embed="rId3"/>
          <a:stretch>
            <a:fillRect/>
          </a:stretch>
        </p:blipFill>
        <p:spPr>
          <a:xfrm>
            <a:off x="6769440" y="4318575"/>
            <a:ext cx="4359622" cy="2539425"/>
          </a:xfrm>
          <a:prstGeom prst="rect">
            <a:avLst/>
          </a:prstGeom>
        </p:spPr>
      </p:pic>
      <p:sp>
        <p:nvSpPr>
          <p:cNvPr id="2" name="文本占位符 1"/>
          <p:cNvSpPr>
            <a:spLocks noGrp="1"/>
          </p:cNvSpPr>
          <p:nvPr>
            <p:ph type="body" sz="quarter" idx="13"/>
          </p:nvPr>
        </p:nvSpPr>
        <p:spPr/>
        <p:txBody>
          <a:bodyPr/>
          <a:lstStyle/>
          <a:p>
            <a:r>
              <a:rPr lang="zh-CN" altLang="en-US" dirty="0"/>
              <a:t>研究结果与意义</a:t>
            </a:r>
          </a:p>
        </p:txBody>
      </p:sp>
      <p:sp>
        <p:nvSpPr>
          <p:cNvPr id="4" name="文本框 3">
            <a:extLst>
              <a:ext uri="{FF2B5EF4-FFF2-40B4-BE49-F238E27FC236}">
                <a16:creationId xmlns:a16="http://schemas.microsoft.com/office/drawing/2014/main" id="{A4FC792D-3043-6597-8176-2603C92D0012}"/>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pic>
        <p:nvPicPr>
          <p:cNvPr id="11" name="图片 10">
            <a:extLst>
              <a:ext uri="{FF2B5EF4-FFF2-40B4-BE49-F238E27FC236}">
                <a16:creationId xmlns:a16="http://schemas.microsoft.com/office/drawing/2014/main" id="{879FD8C8-F47A-88C7-F17A-4921F37044C7}"/>
              </a:ext>
            </a:extLst>
          </p:cNvPr>
          <p:cNvPicPr>
            <a:picLocks noChangeAspect="1"/>
          </p:cNvPicPr>
          <p:nvPr/>
        </p:nvPicPr>
        <p:blipFill>
          <a:blip r:embed="rId4"/>
          <a:stretch>
            <a:fillRect/>
          </a:stretch>
        </p:blipFill>
        <p:spPr>
          <a:xfrm>
            <a:off x="4136541" y="1197870"/>
            <a:ext cx="7933734" cy="3120705"/>
          </a:xfrm>
          <a:prstGeom prst="rect">
            <a:avLst/>
          </a:prstGeom>
        </p:spPr>
      </p:pic>
      <p:pic>
        <p:nvPicPr>
          <p:cNvPr id="13" name="图片 12">
            <a:extLst>
              <a:ext uri="{FF2B5EF4-FFF2-40B4-BE49-F238E27FC236}">
                <a16:creationId xmlns:a16="http://schemas.microsoft.com/office/drawing/2014/main" id="{A9B43306-DE33-92DD-90F6-13C6C1D4F1F1}"/>
              </a:ext>
            </a:extLst>
          </p:cNvPr>
          <p:cNvPicPr>
            <a:picLocks noChangeAspect="1"/>
          </p:cNvPicPr>
          <p:nvPr/>
        </p:nvPicPr>
        <p:blipFill>
          <a:blip r:embed="rId5"/>
          <a:stretch>
            <a:fillRect/>
          </a:stretch>
        </p:blipFill>
        <p:spPr>
          <a:xfrm>
            <a:off x="253956" y="1253477"/>
            <a:ext cx="3779564" cy="5506306"/>
          </a:xfrm>
          <a:prstGeom prst="rect">
            <a:avLst/>
          </a:prstGeom>
        </p:spPr>
      </p:pic>
    </p:spTree>
    <p:extLst>
      <p:ext uri="{BB962C8B-B14F-4D97-AF65-F5344CB8AC3E}">
        <p14:creationId xmlns:p14="http://schemas.microsoft.com/office/powerpoint/2010/main" val="354237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研究背景与现状</a:t>
            </a:r>
          </a:p>
        </p:txBody>
      </p:sp>
      <p:sp>
        <p:nvSpPr>
          <p:cNvPr id="35" name="文本框 34">
            <a:extLst>
              <a:ext uri="{FF2B5EF4-FFF2-40B4-BE49-F238E27FC236}">
                <a16:creationId xmlns:a16="http://schemas.microsoft.com/office/drawing/2014/main" id="{F9E1D399-81EC-6CE8-79F2-0D315859B8F7}"/>
              </a:ext>
            </a:extLst>
          </p:cNvPr>
          <p:cNvSpPr txBox="1"/>
          <p:nvPr/>
        </p:nvSpPr>
        <p:spPr>
          <a:xfrm>
            <a:off x="401053" y="1429657"/>
            <a:ext cx="6093994" cy="523220"/>
          </a:xfrm>
          <a:prstGeom prst="rect">
            <a:avLst/>
          </a:prstGeom>
          <a:noFill/>
        </p:spPr>
        <p:txBody>
          <a:bodyPr wrap="square">
            <a:spAutoFit/>
          </a:bodyPr>
          <a:lstStyle/>
          <a:p>
            <a:r>
              <a:rPr lang="zh-CN" altLang="en-US" sz="2800" dirty="0">
                <a:solidFill>
                  <a:srgbClr val="000000"/>
                </a:solidFill>
                <a:effectLst/>
                <a:latin typeface="微软雅黑" panose="020B0503020204020204" pitchFamily="34" charset="-122"/>
                <a:ea typeface="微软雅黑" panose="020B0503020204020204" pitchFamily="34" charset="-122"/>
              </a:rPr>
              <a:t>当前研究存在的问题 </a:t>
            </a:r>
            <a:endParaRPr lang="zh-CN" altLang="en-US" sz="2800" dirty="0"/>
          </a:p>
        </p:txBody>
      </p:sp>
      <p:sp>
        <p:nvSpPr>
          <p:cNvPr id="37" name="文本框 36">
            <a:extLst>
              <a:ext uri="{FF2B5EF4-FFF2-40B4-BE49-F238E27FC236}">
                <a16:creationId xmlns:a16="http://schemas.microsoft.com/office/drawing/2014/main" id="{C7FAA739-F69E-E476-21A2-9BD239DCED76}"/>
              </a:ext>
            </a:extLst>
          </p:cNvPr>
          <p:cNvSpPr txBox="1"/>
          <p:nvPr/>
        </p:nvSpPr>
        <p:spPr>
          <a:xfrm>
            <a:off x="316832" y="2130226"/>
            <a:ext cx="10167454" cy="11137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solidFill>
                  <a:srgbClr val="000000"/>
                </a:solidFill>
                <a:effectLst/>
                <a:latin typeface="+mj-ea"/>
                <a:ea typeface="+mj-ea"/>
              </a:rPr>
              <a:t>全监督学习的分割任务需要大量精确的像素标注，收集数据困难。</a:t>
            </a:r>
            <a:endParaRPr lang="en-US" altLang="zh-CN" sz="2400" dirty="0">
              <a:solidFill>
                <a:srgbClr val="000000"/>
              </a:solidFill>
              <a:effectLst/>
              <a:latin typeface="+mj-ea"/>
              <a:ea typeface="+mj-ea"/>
            </a:endParaRPr>
          </a:p>
          <a:p>
            <a:pPr marL="285750" indent="-285750">
              <a:lnSpc>
                <a:spcPct val="150000"/>
              </a:lnSpc>
              <a:buFont typeface="Arial" panose="020B0604020202020204" pitchFamily="34" charset="0"/>
              <a:buChar char="•"/>
            </a:pPr>
            <a:r>
              <a:rPr lang="zh-CN" altLang="en-US" sz="2400" dirty="0">
                <a:solidFill>
                  <a:srgbClr val="000000"/>
                </a:solidFill>
                <a:effectLst/>
                <a:latin typeface="+mj-ea"/>
                <a:ea typeface="+mj-ea"/>
              </a:rPr>
              <a:t>分配一个核</a:t>
            </a:r>
            <a:r>
              <a:rPr lang="en-US" altLang="zh-CN" sz="2400" dirty="0">
                <a:solidFill>
                  <a:srgbClr val="000000"/>
                </a:solidFill>
                <a:effectLst/>
                <a:latin typeface="+mj-ea"/>
                <a:ea typeface="+mj-ea"/>
              </a:rPr>
              <a:t>/</a:t>
            </a:r>
            <a:r>
              <a:rPr lang="zh-CN" altLang="en-US" sz="2400" dirty="0">
                <a:solidFill>
                  <a:srgbClr val="000000"/>
                </a:solidFill>
                <a:effectLst/>
                <a:latin typeface="+mj-ea"/>
                <a:ea typeface="+mj-ea"/>
              </a:rPr>
              <a:t>背景类标签是非常耗时，需要专家</a:t>
            </a:r>
            <a:r>
              <a:rPr lang="zh-CN" altLang="en-US" sz="2400">
                <a:solidFill>
                  <a:srgbClr val="000000"/>
                </a:solidFill>
                <a:effectLst/>
                <a:latin typeface="+mj-ea"/>
                <a:ea typeface="+mj-ea"/>
              </a:rPr>
              <a:t>领域知识。 </a:t>
            </a:r>
            <a:endParaRPr lang="zh-CN" altLang="en-US" sz="2400" dirty="0">
              <a:latin typeface="+mj-ea"/>
              <a:ea typeface="+mj-ea"/>
            </a:endParaRPr>
          </a:p>
        </p:txBody>
      </p:sp>
      <p:sp>
        <p:nvSpPr>
          <p:cNvPr id="38" name="文本框 37">
            <a:extLst>
              <a:ext uri="{FF2B5EF4-FFF2-40B4-BE49-F238E27FC236}">
                <a16:creationId xmlns:a16="http://schemas.microsoft.com/office/drawing/2014/main" id="{7B3A86DB-CA07-65BF-A24A-C381675E0928}"/>
              </a:ext>
            </a:extLst>
          </p:cNvPr>
          <p:cNvSpPr txBox="1"/>
          <p:nvPr/>
        </p:nvSpPr>
        <p:spPr>
          <a:xfrm>
            <a:off x="401054" y="3827632"/>
            <a:ext cx="6093994" cy="523220"/>
          </a:xfrm>
          <a:prstGeom prst="rect">
            <a:avLst/>
          </a:prstGeom>
          <a:noFill/>
        </p:spPr>
        <p:txBody>
          <a:bodyPr wrap="square">
            <a:spAutoFit/>
          </a:bodyPr>
          <a:lstStyle/>
          <a:p>
            <a:r>
              <a:rPr lang="zh-CN" altLang="en-US" sz="2800" dirty="0">
                <a:solidFill>
                  <a:srgbClr val="000000"/>
                </a:solidFill>
                <a:latin typeface="微软雅黑" panose="020B0503020204020204" pitchFamily="34" charset="-122"/>
                <a:ea typeface="微软雅黑" panose="020B0503020204020204" pitchFamily="34" charset="-122"/>
              </a:rPr>
              <a:t>当前研究现状</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9A738960-5134-001B-56B2-71139AC2C044}"/>
              </a:ext>
            </a:extLst>
          </p:cNvPr>
          <p:cNvSpPr txBox="1"/>
          <p:nvPr/>
        </p:nvSpPr>
        <p:spPr>
          <a:xfrm>
            <a:off x="316831" y="4458847"/>
            <a:ext cx="11790947" cy="222176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dirty="0">
                <a:solidFill>
                  <a:srgbClr val="000000"/>
                </a:solidFill>
                <a:effectLst/>
                <a:latin typeface="+mj-ea"/>
                <a:ea typeface="+mj-ea"/>
              </a:rPr>
              <a:t>传统核分割算法</a:t>
            </a:r>
            <a:endParaRPr lang="en-US" altLang="zh-CN" sz="2400" dirty="0">
              <a:solidFill>
                <a:srgbClr val="000000"/>
              </a:solidFill>
              <a:effectLst/>
              <a:latin typeface="+mj-ea"/>
              <a:ea typeface="+mj-ea"/>
            </a:endParaRPr>
          </a:p>
          <a:p>
            <a:pPr marL="342900" indent="-342900">
              <a:lnSpc>
                <a:spcPct val="150000"/>
              </a:lnSpc>
              <a:buFont typeface="Arial" panose="020B0604020202020204" pitchFamily="34" charset="0"/>
              <a:buChar char="•"/>
            </a:pPr>
            <a:r>
              <a:rPr lang="zh-CN" altLang="en-US" sz="2400" dirty="0">
                <a:solidFill>
                  <a:srgbClr val="000000"/>
                </a:solidFill>
                <a:effectLst/>
                <a:latin typeface="+mj-ea"/>
                <a:ea typeface="+mj-ea"/>
              </a:rPr>
              <a:t>早期基于学习的方法 </a:t>
            </a:r>
            <a:endParaRPr lang="en-US" altLang="zh-CN" sz="2400" dirty="0">
              <a:solidFill>
                <a:srgbClr val="000000"/>
              </a:solidFill>
              <a:effectLst/>
              <a:latin typeface="+mj-ea"/>
              <a:ea typeface="+mj-ea"/>
            </a:endParaRPr>
          </a:p>
          <a:p>
            <a:pPr marL="342900" indent="-342900">
              <a:lnSpc>
                <a:spcPct val="150000"/>
              </a:lnSpc>
              <a:buFont typeface="Arial" panose="020B0604020202020204" pitchFamily="34" charset="0"/>
              <a:buChar char="•"/>
            </a:pPr>
            <a:r>
              <a:rPr lang="zh-CN" altLang="en-US" sz="2400" dirty="0">
                <a:solidFill>
                  <a:srgbClr val="000000"/>
                </a:solidFill>
                <a:effectLst/>
                <a:latin typeface="+mj-ea"/>
                <a:ea typeface="+mj-ea"/>
              </a:rPr>
              <a:t>组织病理学图像中基于深度学习的核检测和分割方法</a:t>
            </a:r>
            <a:r>
              <a:rPr lang="en-US" altLang="zh-CN" sz="2400" dirty="0">
                <a:solidFill>
                  <a:srgbClr val="000000"/>
                </a:solidFill>
                <a:latin typeface="+mj-ea"/>
                <a:ea typeface="+mj-ea"/>
              </a:rPr>
              <a:t>:</a:t>
            </a:r>
            <a:r>
              <a:rPr lang="zh-CN" altLang="en-US" sz="2400" dirty="0">
                <a:solidFill>
                  <a:srgbClr val="000000"/>
                </a:solidFill>
                <a:latin typeface="+mj-ea"/>
                <a:ea typeface="+mj-ea"/>
              </a:rPr>
              <a:t>通常是基于</a:t>
            </a:r>
            <a:r>
              <a:rPr lang="en-US" altLang="zh-CN" sz="2400" dirty="0">
                <a:solidFill>
                  <a:srgbClr val="000000"/>
                </a:solidFill>
                <a:latin typeface="Times New Roman" panose="02020603050405020304" pitchFamily="18" charset="0"/>
                <a:ea typeface="+mj-ea"/>
                <a:cs typeface="Times New Roman" panose="02020603050405020304" pitchFamily="18" charset="0"/>
              </a:rPr>
              <a:t>patch</a:t>
            </a:r>
            <a:r>
              <a:rPr lang="zh-CN" altLang="en-US" sz="2400" dirty="0">
                <a:solidFill>
                  <a:srgbClr val="000000"/>
                </a:solidFill>
                <a:latin typeface="Times New Roman" panose="02020603050405020304" pitchFamily="18" charset="0"/>
                <a:ea typeface="+mj-ea"/>
                <a:cs typeface="Times New Roman" panose="02020603050405020304" pitchFamily="18" charset="0"/>
              </a:rPr>
              <a:t>和基于</a:t>
            </a:r>
            <a:r>
              <a:rPr lang="en-US" altLang="zh-CN" sz="2400" dirty="0">
                <a:solidFill>
                  <a:srgbClr val="000000"/>
                </a:solidFill>
                <a:latin typeface="Times New Roman" panose="02020603050405020304" pitchFamily="18" charset="0"/>
                <a:ea typeface="+mj-ea"/>
                <a:cs typeface="Times New Roman" panose="02020603050405020304" pitchFamily="18" charset="0"/>
              </a:rPr>
              <a:t>FCN</a:t>
            </a:r>
          </a:p>
          <a:p>
            <a:pPr marL="342900" indent="-342900">
              <a:lnSpc>
                <a:spcPct val="150000"/>
              </a:lnSpc>
              <a:buFont typeface="Arial" panose="020B0604020202020204" pitchFamily="34" charset="0"/>
              <a:buChar char="•"/>
            </a:pPr>
            <a:r>
              <a:rPr lang="zh-CN" altLang="en-US" sz="2400" dirty="0">
                <a:solidFill>
                  <a:srgbClr val="000000"/>
                </a:solidFill>
                <a:latin typeface="+mj-ea"/>
                <a:ea typeface="+mj-ea"/>
              </a:rPr>
              <a:t>自然图像和医学图像中的弱监督算法</a:t>
            </a:r>
            <a:r>
              <a:rPr lang="en-US" altLang="zh-CN" sz="2400" dirty="0">
                <a:solidFill>
                  <a:srgbClr val="000000"/>
                </a:solidFill>
                <a:latin typeface="+mj-ea"/>
                <a:ea typeface="+mj-ea"/>
              </a:rPr>
              <a:t>(</a:t>
            </a:r>
            <a:r>
              <a:rPr lang="zh-CN" altLang="en-US" sz="2400" b="1" dirty="0">
                <a:solidFill>
                  <a:srgbClr val="000000"/>
                </a:solidFill>
                <a:effectLst/>
                <a:latin typeface="MicrosoftYaHei-Bold"/>
              </a:rPr>
              <a:t>大多数弱标注并不适合核分割任务</a:t>
            </a:r>
            <a:r>
              <a:rPr lang="en-US" altLang="zh-CN" sz="2400" dirty="0">
                <a:solidFill>
                  <a:srgbClr val="000000"/>
                </a:solidFill>
                <a:latin typeface="+mj-ea"/>
                <a:ea typeface="+mj-ea"/>
              </a:rPr>
              <a:t>)</a:t>
            </a:r>
            <a:endParaRPr lang="zh-CN" altLang="en-US" sz="2400" dirty="0">
              <a:solidFill>
                <a:srgbClr val="000000"/>
              </a:solidFill>
              <a:latin typeface="+mj-ea"/>
              <a:ea typeface="+mj-ea"/>
            </a:endParaRPr>
          </a:p>
        </p:txBody>
      </p:sp>
    </p:spTree>
    <p:extLst>
      <p:ext uri="{BB962C8B-B14F-4D97-AF65-F5344CB8AC3E}">
        <p14:creationId xmlns:p14="http://schemas.microsoft.com/office/powerpoint/2010/main" val="2079565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研究结果与意义</a:t>
            </a:r>
          </a:p>
        </p:txBody>
      </p:sp>
      <p:pic>
        <p:nvPicPr>
          <p:cNvPr id="4" name="图片 3">
            <a:extLst>
              <a:ext uri="{FF2B5EF4-FFF2-40B4-BE49-F238E27FC236}">
                <a16:creationId xmlns:a16="http://schemas.microsoft.com/office/drawing/2014/main" id="{CF0FCEC2-5B2B-EE81-A5D0-7C5D2DFEC3CC}"/>
              </a:ext>
            </a:extLst>
          </p:cNvPr>
          <p:cNvPicPr>
            <a:picLocks noChangeAspect="1"/>
          </p:cNvPicPr>
          <p:nvPr/>
        </p:nvPicPr>
        <p:blipFill>
          <a:blip r:embed="rId3"/>
          <a:stretch>
            <a:fillRect/>
          </a:stretch>
        </p:blipFill>
        <p:spPr>
          <a:xfrm>
            <a:off x="193872" y="1947712"/>
            <a:ext cx="5338247" cy="4802462"/>
          </a:xfrm>
          <a:prstGeom prst="rect">
            <a:avLst/>
          </a:prstGeom>
        </p:spPr>
      </p:pic>
      <p:sp>
        <p:nvSpPr>
          <p:cNvPr id="5" name="文本框 4">
            <a:extLst>
              <a:ext uri="{FF2B5EF4-FFF2-40B4-BE49-F238E27FC236}">
                <a16:creationId xmlns:a16="http://schemas.microsoft.com/office/drawing/2014/main" id="{DDC02E64-8FB3-0AA1-82C3-8DB53E10010C}"/>
              </a:ext>
            </a:extLst>
          </p:cNvPr>
          <p:cNvSpPr txBox="1"/>
          <p:nvPr/>
        </p:nvSpPr>
        <p:spPr>
          <a:xfrm>
            <a:off x="193872" y="1540061"/>
            <a:ext cx="11432069" cy="584775"/>
          </a:xfrm>
          <a:prstGeom prst="rect">
            <a:avLst/>
          </a:prstGeom>
          <a:noFill/>
        </p:spPr>
        <p:txBody>
          <a:bodyPr wrap="square">
            <a:spAutoFit/>
          </a:bodyPr>
          <a:lstStyle/>
          <a:p>
            <a:r>
              <a:rPr lang="en-US" altLang="zh-CN" sz="2400" b="1" i="0" dirty="0">
                <a:effectLst/>
                <a:latin typeface="-apple-system"/>
              </a:rPr>
              <a:t>D.</a:t>
            </a:r>
            <a:r>
              <a:rPr lang="zh-CN" altLang="en-US" sz="2400" b="1" i="0" dirty="0">
                <a:effectLst/>
                <a:latin typeface="-apple-system"/>
              </a:rPr>
              <a:t>分割使用预测点</a:t>
            </a:r>
            <a:endParaRPr lang="en-US" altLang="zh-CN" sz="2400" b="1" dirty="0">
              <a:latin typeface="-apple-system"/>
            </a:endParaRPr>
          </a:p>
          <a:p>
            <a:endParaRPr lang="en-US" altLang="zh-CN" sz="800" b="1" i="0" dirty="0">
              <a:effectLst/>
              <a:latin typeface="-apple-system"/>
            </a:endParaRPr>
          </a:p>
        </p:txBody>
      </p:sp>
      <p:sp>
        <p:nvSpPr>
          <p:cNvPr id="7" name="文本框 6">
            <a:extLst>
              <a:ext uri="{FF2B5EF4-FFF2-40B4-BE49-F238E27FC236}">
                <a16:creationId xmlns:a16="http://schemas.microsoft.com/office/drawing/2014/main" id="{050C284B-DA2C-3024-E663-F0C394DBC132}"/>
              </a:ext>
            </a:extLst>
          </p:cNvPr>
          <p:cNvSpPr txBox="1"/>
          <p:nvPr/>
        </p:nvSpPr>
        <p:spPr>
          <a:xfrm>
            <a:off x="5532119" y="3052103"/>
            <a:ext cx="6093822" cy="3416320"/>
          </a:xfrm>
          <a:prstGeom prst="rect">
            <a:avLst/>
          </a:prstGeom>
          <a:noFill/>
        </p:spPr>
        <p:txBody>
          <a:bodyPr wrap="square">
            <a:spAutoFit/>
          </a:bodyPr>
          <a:lstStyle/>
          <a:p>
            <a:pPr marL="342900" indent="-342900">
              <a:buFont typeface="Arial" panose="020B0604020202020204" pitchFamily="34" charset="0"/>
              <a:buChar char="•"/>
            </a:pPr>
            <a:r>
              <a:rPr lang="zh-CN" altLang="en-US" sz="2400" b="0" i="0" dirty="0">
                <a:effectLst/>
                <a:latin typeface="-apple-system"/>
              </a:rPr>
              <a:t>弱监督方法的分割性能接近于具有相同网络结构的全监督模型。</a:t>
            </a:r>
            <a:endParaRPr lang="en-US" altLang="zh-CN" sz="2400" b="0" i="0" dirty="0">
              <a:effectLst/>
              <a:latin typeface="-apple-system"/>
            </a:endParaRPr>
          </a:p>
          <a:p>
            <a:pPr marL="342900" indent="-342900">
              <a:buFont typeface="Arial" panose="020B0604020202020204" pitchFamily="34" charset="0"/>
              <a:buChar char="•"/>
            </a:pPr>
            <a:r>
              <a:rPr lang="zh-CN" altLang="en-US" sz="2400" b="0" i="0" dirty="0">
                <a:effectLst/>
                <a:latin typeface="-apple-system"/>
              </a:rPr>
              <a:t>在</a:t>
            </a:r>
            <a:r>
              <a:rPr lang="en-US" altLang="zh-CN" sz="2400" b="0" i="0" dirty="0">
                <a:effectLst/>
                <a:latin typeface="-apple-system"/>
              </a:rPr>
              <a:t>MO</a:t>
            </a:r>
            <a:r>
              <a:rPr lang="zh-CN" altLang="en-US" sz="2400" b="0" i="0" dirty="0">
                <a:effectLst/>
                <a:latin typeface="-apple-system"/>
              </a:rPr>
              <a:t>数据集上，准确性和</a:t>
            </a:r>
            <a:r>
              <a:rPr lang="en-US" altLang="zh-CN" sz="2400" b="0" i="0" dirty="0">
                <a:effectLst/>
                <a:latin typeface="-apple-system"/>
              </a:rPr>
              <a:t>F1</a:t>
            </a:r>
            <a:r>
              <a:rPr lang="zh-CN" altLang="en-US" sz="2400" b="0" i="0" dirty="0">
                <a:effectLst/>
                <a:latin typeface="-apple-system"/>
              </a:rPr>
              <a:t>得分的差距分别为</a:t>
            </a:r>
            <a:r>
              <a:rPr lang="en-US" altLang="zh-CN" sz="2400" b="0" i="0" dirty="0">
                <a:effectLst/>
                <a:latin typeface="-apple-system"/>
              </a:rPr>
              <a:t>1.1%</a:t>
            </a:r>
            <a:r>
              <a:rPr lang="zh-CN" altLang="en-US" sz="2400" b="0" i="0" dirty="0">
                <a:effectLst/>
                <a:latin typeface="-apple-system"/>
              </a:rPr>
              <a:t>和</a:t>
            </a:r>
            <a:r>
              <a:rPr lang="en-US" altLang="zh-CN" sz="2400" b="0" i="0" dirty="0">
                <a:effectLst/>
                <a:latin typeface="-apple-system"/>
              </a:rPr>
              <a:t>4.7%</a:t>
            </a:r>
            <a:r>
              <a:rPr lang="zh-CN" altLang="en-US" sz="2400" b="0" i="0" dirty="0">
                <a:effectLst/>
                <a:latin typeface="-apple-system"/>
              </a:rPr>
              <a:t>。</a:t>
            </a:r>
            <a:endParaRPr lang="en-US" altLang="zh-CN" sz="2400" b="0" i="0" dirty="0">
              <a:effectLst/>
              <a:latin typeface="-apple-system"/>
            </a:endParaRPr>
          </a:p>
          <a:p>
            <a:pPr marL="342900" indent="-342900">
              <a:buFont typeface="Arial" panose="020B0604020202020204" pitchFamily="34" charset="0"/>
              <a:buChar char="•"/>
            </a:pPr>
            <a:r>
              <a:rPr lang="zh-CN" altLang="en-US" sz="2400" b="0" i="0" dirty="0">
                <a:effectLst/>
                <a:latin typeface="-apple-system"/>
              </a:rPr>
              <a:t>与</a:t>
            </a:r>
            <a:r>
              <a:rPr lang="en-US" altLang="zh-CN" sz="2400" b="0" i="0" dirty="0">
                <a:effectLst/>
                <a:latin typeface="-apple-system"/>
              </a:rPr>
              <a:t>CNN3</a:t>
            </a:r>
            <a:r>
              <a:rPr lang="zh-CN" altLang="en-US" sz="2400" b="0" i="0" dirty="0">
                <a:effectLst/>
                <a:latin typeface="-apple-system"/>
              </a:rPr>
              <a:t>方法相比，我们的方法在</a:t>
            </a:r>
            <a:r>
              <a:rPr lang="en-US" altLang="zh-CN" sz="2400" b="0" i="0" dirty="0">
                <a:effectLst/>
                <a:latin typeface="-apple-system"/>
              </a:rPr>
              <a:t>AJI</a:t>
            </a:r>
            <a:r>
              <a:rPr lang="zh-CN" altLang="en-US" sz="2400" b="0" i="0" dirty="0">
                <a:effectLst/>
                <a:latin typeface="-apple-system"/>
              </a:rPr>
              <a:t>值方面取得了类似的精度。</a:t>
            </a:r>
            <a:endParaRPr lang="en-US" altLang="zh-CN" sz="2400" b="0" i="0" dirty="0">
              <a:effectLst/>
              <a:latin typeface="-apple-system"/>
            </a:endParaRPr>
          </a:p>
          <a:p>
            <a:pPr marL="342900" indent="-342900">
              <a:buFont typeface="Arial" panose="020B0604020202020204" pitchFamily="34" charset="0"/>
              <a:buChar char="•"/>
            </a:pPr>
            <a:r>
              <a:rPr lang="zh-CN" altLang="en-US" sz="2400" b="0" i="0" dirty="0">
                <a:effectLst/>
                <a:latin typeface="-apple-system"/>
              </a:rPr>
              <a:t>与最先进的</a:t>
            </a:r>
            <a:r>
              <a:rPr lang="en-US" altLang="zh-CN" sz="2400" b="0" i="0" dirty="0">
                <a:effectLst/>
                <a:latin typeface="-apple-system"/>
              </a:rPr>
              <a:t>DIST</a:t>
            </a:r>
            <a:r>
              <a:rPr lang="zh-CN" altLang="en-US" sz="2400" b="0" i="0" dirty="0">
                <a:effectLst/>
                <a:latin typeface="-apple-system"/>
              </a:rPr>
              <a:t>方法相比，我们具有更高的像素级</a:t>
            </a:r>
            <a:r>
              <a:rPr lang="en-US" altLang="zh-CN" sz="2400" b="0" i="0" dirty="0">
                <a:effectLst/>
                <a:latin typeface="-apple-system"/>
              </a:rPr>
              <a:t>F1</a:t>
            </a:r>
            <a:r>
              <a:rPr lang="zh-CN" altLang="en-US" sz="2400" b="0" i="0" dirty="0">
                <a:effectLst/>
                <a:latin typeface="-apple-system"/>
              </a:rPr>
              <a:t>评分，但从</a:t>
            </a:r>
            <a:r>
              <a:rPr lang="en-US" altLang="zh-CN" sz="2400" b="0" i="0" dirty="0">
                <a:effectLst/>
                <a:latin typeface="-apple-system"/>
              </a:rPr>
              <a:t>AJI</a:t>
            </a:r>
            <a:r>
              <a:rPr lang="zh-CN" altLang="en-US" sz="2400" b="0" i="0" dirty="0">
                <a:effectLst/>
                <a:latin typeface="-apple-system"/>
              </a:rPr>
              <a:t>值可以看出，我们的方法在核形状上仍有改进的空间。</a:t>
            </a:r>
            <a:endParaRPr lang="zh-CN" altLang="en-US" sz="2400" dirty="0"/>
          </a:p>
        </p:txBody>
      </p:sp>
      <p:sp>
        <p:nvSpPr>
          <p:cNvPr id="3" name="文本框 2">
            <a:extLst>
              <a:ext uri="{FF2B5EF4-FFF2-40B4-BE49-F238E27FC236}">
                <a16:creationId xmlns:a16="http://schemas.microsoft.com/office/drawing/2014/main" id="{94F8C6CC-E132-41BB-6E47-FF554998A840}"/>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2902744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研究结果与意义</a:t>
            </a:r>
          </a:p>
        </p:txBody>
      </p:sp>
      <p:sp>
        <p:nvSpPr>
          <p:cNvPr id="5" name="文本框 4">
            <a:extLst>
              <a:ext uri="{FF2B5EF4-FFF2-40B4-BE49-F238E27FC236}">
                <a16:creationId xmlns:a16="http://schemas.microsoft.com/office/drawing/2014/main" id="{487650CF-2E27-066A-3493-264D204ADB18}"/>
              </a:ext>
            </a:extLst>
          </p:cNvPr>
          <p:cNvSpPr txBox="1"/>
          <p:nvPr/>
        </p:nvSpPr>
        <p:spPr>
          <a:xfrm>
            <a:off x="193872" y="1333028"/>
            <a:ext cx="5331717" cy="1692771"/>
          </a:xfrm>
          <a:prstGeom prst="rect">
            <a:avLst/>
          </a:prstGeom>
          <a:noFill/>
        </p:spPr>
        <p:txBody>
          <a:bodyPr wrap="square">
            <a:spAutoFit/>
          </a:bodyPr>
          <a:lstStyle/>
          <a:p>
            <a:r>
              <a:rPr lang="en-US" altLang="zh-CN" sz="2400" b="1" dirty="0">
                <a:latin typeface="-apple-system"/>
              </a:rPr>
              <a:t>E</a:t>
            </a:r>
            <a:r>
              <a:rPr lang="en-US" altLang="zh-CN" sz="2400" b="1" i="0" dirty="0">
                <a:effectLst/>
                <a:latin typeface="-apple-system"/>
              </a:rPr>
              <a:t>.</a:t>
            </a:r>
            <a:r>
              <a:rPr lang="zh-CN" altLang="en-US" sz="2400" b="1" i="0" dirty="0">
                <a:effectLst/>
                <a:latin typeface="-apple-system"/>
              </a:rPr>
              <a:t> 敏感性和泛化分析</a:t>
            </a:r>
            <a:endParaRPr lang="en-US" altLang="zh-CN" sz="2400" b="1" i="0" dirty="0">
              <a:effectLst/>
              <a:latin typeface="-apple-system"/>
            </a:endParaRPr>
          </a:p>
          <a:p>
            <a:endParaRPr lang="en-US" altLang="zh-CN" sz="800" b="1" i="0" dirty="0">
              <a:effectLst/>
              <a:latin typeface="-apple-system"/>
            </a:endParaRPr>
          </a:p>
          <a:p>
            <a:r>
              <a:rPr lang="en-US" altLang="zh-CN" sz="2400" b="0" i="0" dirty="0">
                <a:effectLst/>
                <a:latin typeface="-apple-system"/>
              </a:rPr>
              <a:t>1)</a:t>
            </a:r>
            <a:r>
              <a:rPr lang="zh-CN" altLang="en-US" sz="2400" b="0" i="0" dirty="0">
                <a:effectLst/>
                <a:latin typeface="-apple-system"/>
              </a:rPr>
              <a:t>灵敏度</a:t>
            </a:r>
            <a:r>
              <a:rPr lang="en-US" altLang="zh-CN" sz="2400" b="0" i="0" dirty="0">
                <a:effectLst/>
                <a:latin typeface="-apple-system"/>
              </a:rPr>
              <a:t>:</a:t>
            </a:r>
            <a:r>
              <a:rPr lang="zh-CN" altLang="en-US" sz="2400" b="0" i="0" dirty="0">
                <a:effectLst/>
                <a:latin typeface="-apple-system"/>
              </a:rPr>
              <a:t>为了探究初始选取的点</a:t>
            </a:r>
            <a:r>
              <a:rPr lang="zh-CN" altLang="en-US" sz="2400" dirty="0">
                <a:latin typeface="-apple-system"/>
              </a:rPr>
              <a:t>是否对</a:t>
            </a:r>
            <a:r>
              <a:rPr lang="zh-CN" altLang="en-US" sz="2400" b="0" i="0" dirty="0">
                <a:effectLst/>
                <a:latin typeface="-apple-system"/>
              </a:rPr>
              <a:t>最终性能产生影响</a:t>
            </a:r>
            <a:r>
              <a:rPr lang="zh-CN" altLang="en-US" sz="2400" dirty="0">
                <a:latin typeface="-apple-system"/>
              </a:rPr>
              <a:t>；</a:t>
            </a:r>
            <a:r>
              <a:rPr lang="zh-CN" altLang="en-US" sz="2400" b="0" i="0" dirty="0">
                <a:effectLst/>
                <a:latin typeface="-apple-system"/>
              </a:rPr>
              <a:t>随机选取</a:t>
            </a:r>
            <a:r>
              <a:rPr lang="en-US" altLang="zh-CN" sz="2400" b="0" i="0" dirty="0">
                <a:effectLst/>
                <a:latin typeface="-apple-system"/>
              </a:rPr>
              <a:t>10</a:t>
            </a:r>
            <a:r>
              <a:rPr lang="zh-CN" altLang="en-US" sz="2400" b="0" i="0" dirty="0">
                <a:effectLst/>
                <a:latin typeface="-apple-system"/>
              </a:rPr>
              <a:t>组不同的</a:t>
            </a:r>
            <a:r>
              <a:rPr lang="en-US" altLang="zh-CN" sz="2400" b="0" i="0" dirty="0">
                <a:effectLst/>
                <a:latin typeface="-apple-system"/>
              </a:rPr>
              <a:t>10%</a:t>
            </a:r>
            <a:r>
              <a:rPr lang="zh-CN" altLang="en-US" sz="2400" b="0" i="0" dirty="0">
                <a:effectLst/>
                <a:latin typeface="-apple-system"/>
              </a:rPr>
              <a:t>初始点，并进行检测和分割。</a:t>
            </a:r>
            <a:endParaRPr lang="en-US" altLang="zh-CN" sz="2400" b="0" i="0" dirty="0">
              <a:effectLst/>
              <a:latin typeface="-apple-system"/>
            </a:endParaRPr>
          </a:p>
        </p:txBody>
      </p:sp>
      <p:pic>
        <p:nvPicPr>
          <p:cNvPr id="7" name="图片 6">
            <a:extLst>
              <a:ext uri="{FF2B5EF4-FFF2-40B4-BE49-F238E27FC236}">
                <a16:creationId xmlns:a16="http://schemas.microsoft.com/office/drawing/2014/main" id="{582F6168-1A83-3120-84A0-D783A944C136}"/>
              </a:ext>
            </a:extLst>
          </p:cNvPr>
          <p:cNvPicPr>
            <a:picLocks noChangeAspect="1"/>
          </p:cNvPicPr>
          <p:nvPr/>
        </p:nvPicPr>
        <p:blipFill>
          <a:blip r:embed="rId3"/>
          <a:stretch>
            <a:fillRect/>
          </a:stretch>
        </p:blipFill>
        <p:spPr>
          <a:xfrm>
            <a:off x="485099" y="3025799"/>
            <a:ext cx="4560581" cy="3832201"/>
          </a:xfrm>
          <a:prstGeom prst="rect">
            <a:avLst/>
          </a:prstGeom>
        </p:spPr>
      </p:pic>
      <p:sp>
        <p:nvSpPr>
          <p:cNvPr id="11" name="文本框 10">
            <a:extLst>
              <a:ext uri="{FF2B5EF4-FFF2-40B4-BE49-F238E27FC236}">
                <a16:creationId xmlns:a16="http://schemas.microsoft.com/office/drawing/2014/main" id="{E1DE1F0F-43B3-37D0-8972-B495AC4EEA94}"/>
              </a:ext>
            </a:extLst>
          </p:cNvPr>
          <p:cNvSpPr txBox="1"/>
          <p:nvPr/>
        </p:nvSpPr>
        <p:spPr>
          <a:xfrm>
            <a:off x="5816816" y="1661049"/>
            <a:ext cx="6093822" cy="1200329"/>
          </a:xfrm>
          <a:prstGeom prst="rect">
            <a:avLst/>
          </a:prstGeom>
          <a:noFill/>
        </p:spPr>
        <p:txBody>
          <a:bodyPr wrap="square">
            <a:spAutoFit/>
          </a:bodyPr>
          <a:lstStyle/>
          <a:p>
            <a:r>
              <a:rPr lang="en-US" altLang="zh-CN" sz="2400" b="0" i="0" dirty="0">
                <a:effectLst/>
                <a:latin typeface="-apple-system"/>
              </a:rPr>
              <a:t>2)</a:t>
            </a:r>
            <a:r>
              <a:rPr lang="zh-CN" altLang="en-US" sz="2400" b="0" i="0" dirty="0">
                <a:effectLst/>
                <a:latin typeface="-apple-system"/>
              </a:rPr>
              <a:t>泛化</a:t>
            </a:r>
            <a:r>
              <a:rPr lang="en-US" altLang="zh-CN" sz="2400" b="0" i="0" dirty="0">
                <a:effectLst/>
                <a:latin typeface="-apple-system"/>
              </a:rPr>
              <a:t>:</a:t>
            </a:r>
            <a:r>
              <a:rPr lang="zh-CN" altLang="en-US" sz="2400" b="0" i="0" dirty="0">
                <a:effectLst/>
                <a:latin typeface="-apple-system"/>
              </a:rPr>
              <a:t>当将一种方法应用于其他数据集</a:t>
            </a:r>
            <a:endParaRPr lang="en-US" altLang="zh-CN" sz="2400" b="0" i="0" dirty="0">
              <a:effectLst/>
              <a:latin typeface="-apple-system"/>
            </a:endParaRPr>
          </a:p>
          <a:p>
            <a:r>
              <a:rPr lang="zh-CN" altLang="en-US" sz="2400" b="0" i="0" dirty="0">
                <a:effectLst/>
                <a:latin typeface="-apple-system"/>
              </a:rPr>
              <a:t>在一个数据集</a:t>
            </a:r>
            <a:r>
              <a:rPr lang="en-US" altLang="zh-CN" sz="2400" b="0" i="0" dirty="0">
                <a:effectLst/>
                <a:latin typeface="-apple-system"/>
              </a:rPr>
              <a:t>(LC/MO)</a:t>
            </a:r>
            <a:r>
              <a:rPr lang="zh-CN" altLang="en-US" sz="2400" b="0" i="0" dirty="0">
                <a:effectLst/>
                <a:latin typeface="-apple-system"/>
              </a:rPr>
              <a:t>上训练的最佳分割模型在另一个数据集</a:t>
            </a:r>
            <a:r>
              <a:rPr lang="en-US" altLang="zh-CN" sz="2400" b="0" i="0" dirty="0">
                <a:effectLst/>
                <a:latin typeface="-apple-system"/>
              </a:rPr>
              <a:t>(MO/LC)</a:t>
            </a:r>
            <a:r>
              <a:rPr lang="zh-CN" altLang="en-US" sz="2400" b="0" i="0" dirty="0">
                <a:effectLst/>
                <a:latin typeface="-apple-system"/>
              </a:rPr>
              <a:t>上测试其性能。</a:t>
            </a:r>
            <a:endParaRPr lang="zh-CN" altLang="en-US" sz="2400" dirty="0"/>
          </a:p>
        </p:txBody>
      </p:sp>
      <p:pic>
        <p:nvPicPr>
          <p:cNvPr id="13" name="图片 12">
            <a:extLst>
              <a:ext uri="{FF2B5EF4-FFF2-40B4-BE49-F238E27FC236}">
                <a16:creationId xmlns:a16="http://schemas.microsoft.com/office/drawing/2014/main" id="{B0D8BC9C-0932-598A-A560-00A0A3AF2BE6}"/>
              </a:ext>
            </a:extLst>
          </p:cNvPr>
          <p:cNvPicPr>
            <a:picLocks noChangeAspect="1"/>
          </p:cNvPicPr>
          <p:nvPr/>
        </p:nvPicPr>
        <p:blipFill>
          <a:blip r:embed="rId4"/>
          <a:stretch>
            <a:fillRect/>
          </a:stretch>
        </p:blipFill>
        <p:spPr>
          <a:xfrm>
            <a:off x="5816816" y="3109130"/>
            <a:ext cx="6073666" cy="3665538"/>
          </a:xfrm>
          <a:prstGeom prst="rect">
            <a:avLst/>
          </a:prstGeom>
        </p:spPr>
      </p:pic>
      <p:sp>
        <p:nvSpPr>
          <p:cNvPr id="3" name="文本框 2">
            <a:extLst>
              <a:ext uri="{FF2B5EF4-FFF2-40B4-BE49-F238E27FC236}">
                <a16:creationId xmlns:a16="http://schemas.microsoft.com/office/drawing/2014/main" id="{DD8FCEC6-CEB4-FEAB-BEA6-89E35F5B4A30}"/>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3863199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研究结果与意义</a:t>
            </a:r>
          </a:p>
        </p:txBody>
      </p:sp>
      <p:sp>
        <p:nvSpPr>
          <p:cNvPr id="3" name="圆角矩形 9">
            <a:extLst>
              <a:ext uri="{FF2B5EF4-FFF2-40B4-BE49-F238E27FC236}">
                <a16:creationId xmlns:a16="http://schemas.microsoft.com/office/drawing/2014/main" id="{EDD28B7C-CEF3-2CE8-04FE-B4BB41D7D44B}"/>
              </a:ext>
            </a:extLst>
          </p:cNvPr>
          <p:cNvSpPr/>
          <p:nvPr>
            <p:custDataLst>
              <p:tags r:id="rId1"/>
            </p:custDataLst>
          </p:nvPr>
        </p:nvSpPr>
        <p:spPr>
          <a:xfrm rot="2700000">
            <a:off x="440631" y="4273412"/>
            <a:ext cx="606172" cy="624456"/>
          </a:xfrm>
          <a:prstGeom prst="roundRect">
            <a:avLst>
              <a:gd name="adj" fmla="val 10904"/>
            </a:avLst>
          </a:prstGeom>
          <a:solidFill>
            <a:srgbClr val="235786">
              <a:lumMod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10">
            <a:extLst>
              <a:ext uri="{FF2B5EF4-FFF2-40B4-BE49-F238E27FC236}">
                <a16:creationId xmlns:a16="http://schemas.microsoft.com/office/drawing/2014/main" id="{D6BAA565-6541-A87C-1D6C-58C9B8FAB0BF}"/>
              </a:ext>
            </a:extLst>
          </p:cNvPr>
          <p:cNvSpPr/>
          <p:nvPr>
            <p:custDataLst>
              <p:tags r:id="rId2"/>
            </p:custDataLst>
          </p:nvPr>
        </p:nvSpPr>
        <p:spPr>
          <a:xfrm rot="2700000">
            <a:off x="456874" y="4296968"/>
            <a:ext cx="558768" cy="577343"/>
          </a:xfrm>
          <a:prstGeom prst="roundRect">
            <a:avLst>
              <a:gd name="adj" fmla="val 10904"/>
            </a:avLst>
          </a:prstGeom>
          <a:noFill/>
          <a:ln w="15875">
            <a:solidFill>
              <a:srgbClr val="235786">
                <a:lumMod val="20000"/>
                <a:lumOff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11">
            <a:extLst>
              <a:ext uri="{FF2B5EF4-FFF2-40B4-BE49-F238E27FC236}">
                <a16:creationId xmlns:a16="http://schemas.microsoft.com/office/drawing/2014/main" id="{DE78996B-C8F4-3C35-DC1F-09F16AF4E740}"/>
              </a:ext>
            </a:extLst>
          </p:cNvPr>
          <p:cNvSpPr/>
          <p:nvPr>
            <p:custDataLst>
              <p:tags r:id="rId3"/>
            </p:custDataLst>
          </p:nvPr>
        </p:nvSpPr>
        <p:spPr>
          <a:xfrm rot="2700000">
            <a:off x="508344" y="5589848"/>
            <a:ext cx="619819" cy="655072"/>
          </a:xfrm>
          <a:prstGeom prst="roundRect">
            <a:avLst>
              <a:gd name="adj" fmla="val 10904"/>
            </a:avLst>
          </a:prstGeom>
          <a:noFill/>
          <a:ln>
            <a:solidFill>
              <a:srgbClr val="44A2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17">
            <a:extLst>
              <a:ext uri="{FF2B5EF4-FFF2-40B4-BE49-F238E27FC236}">
                <a16:creationId xmlns:a16="http://schemas.microsoft.com/office/drawing/2014/main" id="{9DA2ABA5-503B-DD7E-8019-615379537827}"/>
              </a:ext>
            </a:extLst>
          </p:cNvPr>
          <p:cNvSpPr/>
          <p:nvPr>
            <p:custDataLst>
              <p:tags r:id="rId4"/>
            </p:custDataLst>
          </p:nvPr>
        </p:nvSpPr>
        <p:spPr>
          <a:xfrm rot="2700000">
            <a:off x="536546" y="5626859"/>
            <a:ext cx="545571" cy="580623"/>
          </a:xfrm>
          <a:prstGeom prst="roundRect">
            <a:avLst>
              <a:gd name="adj" fmla="val 10904"/>
            </a:avLst>
          </a:prstGeom>
          <a:noFill/>
          <a:ln w="12700" cmpd="sng">
            <a:solidFill>
              <a:srgbClr val="1B45A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08361778-7613-97DA-A767-8CF2CE307A83}"/>
              </a:ext>
            </a:extLst>
          </p:cNvPr>
          <p:cNvCxnSpPr>
            <a:cxnSpLocks/>
          </p:cNvCxnSpPr>
          <p:nvPr>
            <p:custDataLst>
              <p:tags r:id="rId5"/>
            </p:custDataLst>
          </p:nvPr>
        </p:nvCxnSpPr>
        <p:spPr>
          <a:xfrm>
            <a:off x="1329587" y="4581757"/>
            <a:ext cx="2490387" cy="7765"/>
          </a:xfrm>
          <a:prstGeom prst="line">
            <a:avLst/>
          </a:prstGeom>
          <a:ln w="38100">
            <a:solidFill>
              <a:srgbClr val="235786"/>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12DE063F-F79B-813B-DE5B-60AE71921EC2}"/>
              </a:ext>
            </a:extLst>
          </p:cNvPr>
          <p:cNvCxnSpPr>
            <a:cxnSpLocks/>
          </p:cNvCxnSpPr>
          <p:nvPr>
            <p:custDataLst>
              <p:tags r:id="rId6"/>
            </p:custDataLst>
          </p:nvPr>
        </p:nvCxnSpPr>
        <p:spPr>
          <a:xfrm>
            <a:off x="1404825" y="5917170"/>
            <a:ext cx="2450852" cy="0"/>
          </a:xfrm>
          <a:prstGeom prst="line">
            <a:avLst/>
          </a:prstGeom>
          <a:solidFill>
            <a:srgbClr val="2B6A6B"/>
          </a:solidFill>
          <a:ln w="38100">
            <a:solidFill>
              <a:srgbClr val="2B6A6B"/>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9F5D85B6-825D-28B5-318F-CFB9AE36FE4D}"/>
              </a:ext>
            </a:extLst>
          </p:cNvPr>
          <p:cNvSpPr txBox="1"/>
          <p:nvPr>
            <p:custDataLst>
              <p:tags r:id="rId7"/>
            </p:custDataLst>
          </p:nvPr>
        </p:nvSpPr>
        <p:spPr>
          <a:xfrm>
            <a:off x="112089" y="4362913"/>
            <a:ext cx="1263255" cy="661271"/>
          </a:xfrm>
          <a:prstGeom prst="rect">
            <a:avLst/>
          </a:prstGeom>
          <a:noFill/>
        </p:spPr>
        <p:txBody>
          <a:bodyPr wrap="square" bIns="0" rtlCol="0">
            <a:normAutofit/>
          </a:bodyPr>
          <a:lstStyle/>
          <a:p>
            <a:pPr algn="ctr" defTabSz="914400">
              <a:tabLst>
                <a:tab pos="143510" algn="l"/>
              </a:tabLst>
            </a:pPr>
            <a:r>
              <a:rPr lang="en-US" altLang="zh-CN" sz="2400" spc="300" dirty="0">
                <a:solidFill>
                  <a:schemeClr val="bg1"/>
                </a:solidFill>
                <a:uFillTx/>
                <a:latin typeface="思源黑体 CN Bold" panose="020B0800000000000000" charset="-122"/>
                <a:ea typeface="思源黑体 CN Bold" panose="020B0800000000000000" charset="-122"/>
              </a:rPr>
              <a:t>01</a:t>
            </a:r>
          </a:p>
        </p:txBody>
      </p:sp>
      <p:sp>
        <p:nvSpPr>
          <p:cNvPr id="12" name="文本框 11">
            <a:extLst>
              <a:ext uri="{FF2B5EF4-FFF2-40B4-BE49-F238E27FC236}">
                <a16:creationId xmlns:a16="http://schemas.microsoft.com/office/drawing/2014/main" id="{718DCB66-3BAE-40EB-CED5-68198112E5A8}"/>
              </a:ext>
            </a:extLst>
          </p:cNvPr>
          <p:cNvSpPr txBox="1"/>
          <p:nvPr>
            <p:custDataLst>
              <p:tags r:id="rId8"/>
            </p:custDataLst>
          </p:nvPr>
        </p:nvSpPr>
        <p:spPr>
          <a:xfrm>
            <a:off x="296605" y="5683588"/>
            <a:ext cx="1044752" cy="661271"/>
          </a:xfrm>
          <a:prstGeom prst="rect">
            <a:avLst/>
          </a:prstGeom>
          <a:noFill/>
        </p:spPr>
        <p:txBody>
          <a:bodyPr wrap="square" bIns="0" rtlCol="0">
            <a:normAutofit/>
          </a:bodyPr>
          <a:lstStyle/>
          <a:p>
            <a:pPr algn="ctr" defTabSz="914400">
              <a:tabLst>
                <a:tab pos="143510" algn="l"/>
              </a:tabLst>
            </a:pPr>
            <a:r>
              <a:rPr lang="en-US" altLang="zh-CN" sz="2400" spc="300" dirty="0">
                <a:solidFill>
                  <a:srgbClr val="2B6A6B">
                    <a:lumMod val="75000"/>
                  </a:srgbClr>
                </a:solidFill>
                <a:uFillTx/>
                <a:latin typeface="思源黑体 CN Bold" panose="020B0800000000000000" charset="-122"/>
                <a:ea typeface="思源黑体 CN Bold" panose="020B0800000000000000" charset="-122"/>
              </a:rPr>
              <a:t>02</a:t>
            </a:r>
          </a:p>
        </p:txBody>
      </p:sp>
      <p:sp>
        <p:nvSpPr>
          <p:cNvPr id="22" name="文本框 21">
            <a:extLst>
              <a:ext uri="{FF2B5EF4-FFF2-40B4-BE49-F238E27FC236}">
                <a16:creationId xmlns:a16="http://schemas.microsoft.com/office/drawing/2014/main" id="{DA0AB477-00BC-726E-9293-C6A23896D8CE}"/>
              </a:ext>
            </a:extLst>
          </p:cNvPr>
          <p:cNvSpPr txBox="1"/>
          <p:nvPr/>
        </p:nvSpPr>
        <p:spPr>
          <a:xfrm>
            <a:off x="1571879" y="4022023"/>
            <a:ext cx="2160412" cy="523220"/>
          </a:xfrm>
          <a:prstGeom prst="rect">
            <a:avLst/>
          </a:prstGeom>
          <a:noFill/>
        </p:spPr>
        <p:txBody>
          <a:bodyPr wrap="square" rtlCol="0">
            <a:spAutoFit/>
          </a:bodyPr>
          <a:lstStyle/>
          <a:p>
            <a:r>
              <a:rPr lang="zh-CN" altLang="en-US" sz="2800" dirty="0"/>
              <a:t>已解决问题</a:t>
            </a:r>
          </a:p>
        </p:txBody>
      </p:sp>
      <p:sp>
        <p:nvSpPr>
          <p:cNvPr id="23" name="文本框 22">
            <a:extLst>
              <a:ext uri="{FF2B5EF4-FFF2-40B4-BE49-F238E27FC236}">
                <a16:creationId xmlns:a16="http://schemas.microsoft.com/office/drawing/2014/main" id="{9B49FE57-2C55-4F9B-98BE-2F7E26D57854}"/>
              </a:ext>
            </a:extLst>
          </p:cNvPr>
          <p:cNvSpPr txBox="1"/>
          <p:nvPr/>
        </p:nvSpPr>
        <p:spPr>
          <a:xfrm>
            <a:off x="1607582" y="5424754"/>
            <a:ext cx="2160412" cy="523220"/>
          </a:xfrm>
          <a:prstGeom prst="rect">
            <a:avLst/>
          </a:prstGeom>
          <a:noFill/>
        </p:spPr>
        <p:txBody>
          <a:bodyPr wrap="square" rtlCol="0">
            <a:spAutoFit/>
          </a:bodyPr>
          <a:lstStyle/>
          <a:p>
            <a:r>
              <a:rPr lang="zh-CN" altLang="en-US" sz="2800" dirty="0"/>
              <a:t>未解决问题</a:t>
            </a:r>
          </a:p>
        </p:txBody>
      </p:sp>
      <p:sp>
        <p:nvSpPr>
          <p:cNvPr id="10" name="文本框 9">
            <a:extLst>
              <a:ext uri="{FF2B5EF4-FFF2-40B4-BE49-F238E27FC236}">
                <a16:creationId xmlns:a16="http://schemas.microsoft.com/office/drawing/2014/main" id="{910567CE-E200-924F-3D88-DEF85C179975}"/>
              </a:ext>
            </a:extLst>
          </p:cNvPr>
          <p:cNvSpPr txBox="1"/>
          <p:nvPr/>
        </p:nvSpPr>
        <p:spPr>
          <a:xfrm>
            <a:off x="4016508" y="3204716"/>
            <a:ext cx="8175491" cy="1938992"/>
          </a:xfrm>
          <a:prstGeom prst="rect">
            <a:avLst/>
          </a:prstGeom>
          <a:noFill/>
        </p:spPr>
        <p:txBody>
          <a:bodyPr wrap="square">
            <a:spAutoFit/>
          </a:bodyPr>
          <a:lstStyle/>
          <a:p>
            <a:pPr marL="342900" indent="-342900">
              <a:buFont typeface="Arial" panose="020B0604020202020204" pitchFamily="34" charset="0"/>
              <a:buChar char="•"/>
            </a:pPr>
            <a:r>
              <a:rPr lang="zh-CN" altLang="en-US" sz="2400" b="0" i="0" dirty="0">
                <a:solidFill>
                  <a:srgbClr val="000000"/>
                </a:solidFill>
                <a:effectLst/>
                <a:latin typeface="Helvetica Neue"/>
              </a:rPr>
              <a:t>提出了一种基于部分点标注的弱监督核分割框架</a:t>
            </a:r>
            <a:endParaRPr lang="en-US" altLang="zh-CN" sz="2400" b="0" i="0" dirty="0">
              <a:solidFill>
                <a:srgbClr val="000000"/>
              </a:solidFill>
              <a:effectLst/>
              <a:latin typeface="Helvetica Neue"/>
            </a:endParaRPr>
          </a:p>
          <a:p>
            <a:pPr marL="342900" indent="-342900">
              <a:buFont typeface="Arial" panose="020B0604020202020204" pitchFamily="34" charset="0"/>
              <a:buChar char="•"/>
            </a:pPr>
            <a:r>
              <a:rPr lang="zh-CN" altLang="en-US" sz="2400" b="0" i="0" dirty="0">
                <a:solidFill>
                  <a:srgbClr val="000000"/>
                </a:solidFill>
                <a:effectLst/>
                <a:latin typeface="Helvetica Neue"/>
              </a:rPr>
              <a:t>通过只标注每个图像中的一小部分核位置，实现了核分割的自动化。</a:t>
            </a:r>
            <a:endParaRPr lang="en-US" altLang="zh-CN" sz="2400" b="0" i="0" dirty="0">
              <a:solidFill>
                <a:srgbClr val="000000"/>
              </a:solidFill>
              <a:effectLst/>
              <a:latin typeface="Helvetica Neue"/>
            </a:endParaRPr>
          </a:p>
          <a:p>
            <a:pPr marL="342900" indent="-342900">
              <a:buFont typeface="Arial" panose="020B0604020202020204" pitchFamily="34" charset="0"/>
              <a:buChar char="•"/>
            </a:pPr>
            <a:r>
              <a:rPr lang="zh-CN" altLang="en-US" sz="2400" b="0" i="0" dirty="0">
                <a:solidFill>
                  <a:srgbClr val="000000"/>
                </a:solidFill>
                <a:effectLst/>
                <a:latin typeface="Helvetica Neue"/>
              </a:rPr>
              <a:t>该方法在性能上与完全监督方法相当，并且相比于现有方法，减少了大量的标注工作量。</a:t>
            </a:r>
            <a:endParaRPr lang="zh-CN" altLang="en-US" sz="2400" dirty="0"/>
          </a:p>
        </p:txBody>
      </p:sp>
      <p:sp>
        <p:nvSpPr>
          <p:cNvPr id="18" name="文本框 17">
            <a:extLst>
              <a:ext uri="{FF2B5EF4-FFF2-40B4-BE49-F238E27FC236}">
                <a16:creationId xmlns:a16="http://schemas.microsoft.com/office/drawing/2014/main" id="{2FC3E774-F336-22CC-0752-7563FBC3B0CA}"/>
              </a:ext>
            </a:extLst>
          </p:cNvPr>
          <p:cNvSpPr txBox="1"/>
          <p:nvPr/>
        </p:nvSpPr>
        <p:spPr>
          <a:xfrm>
            <a:off x="3970751" y="5310567"/>
            <a:ext cx="8383088" cy="1200329"/>
          </a:xfrm>
          <a:prstGeom prst="rect">
            <a:avLst/>
          </a:prstGeom>
          <a:noFill/>
        </p:spPr>
        <p:txBody>
          <a:bodyPr wrap="square">
            <a:spAutoFit/>
          </a:bodyPr>
          <a:lstStyle/>
          <a:p>
            <a:pPr marL="342900" indent="-342900">
              <a:buFont typeface="Arial" panose="020B0604020202020204" pitchFamily="34" charset="0"/>
              <a:buChar char="•"/>
            </a:pPr>
            <a:r>
              <a:rPr lang="zh-CN" altLang="en-US" sz="2400" b="0" i="0" dirty="0">
                <a:solidFill>
                  <a:srgbClr val="000000"/>
                </a:solidFill>
                <a:effectLst/>
                <a:latin typeface="Helvetica Neue"/>
              </a:rPr>
              <a:t>由于使用部分点标注进行训练，可能会导致分割结果的边界不够准确。</a:t>
            </a:r>
            <a:endParaRPr lang="en-US" altLang="zh-CN" sz="2400" b="0" i="0" dirty="0">
              <a:solidFill>
                <a:srgbClr val="000000"/>
              </a:solidFill>
              <a:effectLst/>
              <a:latin typeface="Helvetica Neue"/>
            </a:endParaRPr>
          </a:p>
          <a:p>
            <a:pPr marL="342900" indent="-342900">
              <a:buFont typeface="Arial" panose="020B0604020202020204" pitchFamily="34" charset="0"/>
              <a:buChar char="•"/>
            </a:pPr>
            <a:r>
              <a:rPr lang="zh-CN" altLang="en-US" sz="2400" b="0" i="0" dirty="0">
                <a:solidFill>
                  <a:srgbClr val="000000"/>
                </a:solidFill>
                <a:effectLst/>
                <a:latin typeface="Helvetica Neue"/>
              </a:rPr>
              <a:t>在使用</a:t>
            </a:r>
            <a:r>
              <a:rPr lang="en-US" altLang="zh-CN" sz="2400" b="0" i="0" dirty="0">
                <a:solidFill>
                  <a:srgbClr val="000000"/>
                </a:solidFill>
                <a:effectLst/>
                <a:latin typeface="Helvetica Neue"/>
              </a:rPr>
              <a:t>CRF</a:t>
            </a:r>
            <a:r>
              <a:rPr lang="zh-CN" altLang="en-US" sz="2400" b="0" i="0" dirty="0">
                <a:solidFill>
                  <a:srgbClr val="000000"/>
                </a:solidFill>
                <a:effectLst/>
                <a:latin typeface="Helvetica Neue"/>
              </a:rPr>
              <a:t>进行训练时，可能会增加计算复杂度。</a:t>
            </a:r>
            <a:r>
              <a:rPr lang="zh-CN" altLang="en-US" sz="2400" b="0" i="0" dirty="0">
                <a:effectLst/>
                <a:latin typeface="-apple-system"/>
              </a:rPr>
              <a:t>。</a:t>
            </a:r>
            <a:endParaRPr lang="zh-CN" altLang="en-US" sz="2400" dirty="0"/>
          </a:p>
        </p:txBody>
      </p:sp>
      <p:sp>
        <p:nvSpPr>
          <p:cNvPr id="21" name="文本框 20">
            <a:extLst>
              <a:ext uri="{FF2B5EF4-FFF2-40B4-BE49-F238E27FC236}">
                <a16:creationId xmlns:a16="http://schemas.microsoft.com/office/drawing/2014/main" id="{497C7C56-D3B1-4240-87BA-636AD264F531}"/>
              </a:ext>
            </a:extLst>
          </p:cNvPr>
          <p:cNvSpPr txBox="1"/>
          <p:nvPr/>
        </p:nvSpPr>
        <p:spPr>
          <a:xfrm>
            <a:off x="219957" y="1409739"/>
            <a:ext cx="12031980" cy="1938992"/>
          </a:xfrm>
          <a:prstGeom prst="rect">
            <a:avLst/>
          </a:prstGeom>
          <a:noFill/>
        </p:spPr>
        <p:txBody>
          <a:bodyPr wrap="square">
            <a:spAutoFit/>
          </a:bodyPr>
          <a:lstStyle/>
          <a:p>
            <a:r>
              <a:rPr lang="en-US" altLang="zh-CN" sz="2400" b="0" i="0" dirty="0">
                <a:effectLst/>
                <a:latin typeface="-apple-system"/>
              </a:rPr>
              <a:t>Riedlinger</a:t>
            </a:r>
            <a:r>
              <a:rPr lang="zh-CN" altLang="en-US" sz="2400" b="0" i="0" dirty="0">
                <a:effectLst/>
                <a:latin typeface="-apple-system"/>
              </a:rPr>
              <a:t>博士是一名经委员会认证的病理学家，他分别使用点、边界框和全掩模在</a:t>
            </a:r>
            <a:r>
              <a:rPr lang="en-US" altLang="zh-CN" sz="2400" b="0" i="0" dirty="0">
                <a:effectLst/>
                <a:latin typeface="-apple-system"/>
              </a:rPr>
              <a:t>LC</a:t>
            </a:r>
            <a:r>
              <a:rPr lang="zh-CN" altLang="en-US" sz="2400" b="0" i="0" dirty="0">
                <a:effectLst/>
                <a:latin typeface="-apple-system"/>
              </a:rPr>
              <a:t>数据集中标注了</a:t>
            </a:r>
            <a:r>
              <a:rPr lang="en-US" altLang="zh-CN" sz="2400" b="0" i="0" dirty="0">
                <a:effectLst/>
                <a:latin typeface="-apple-system"/>
              </a:rPr>
              <a:t>8</a:t>
            </a:r>
            <a:r>
              <a:rPr lang="zh-CN" altLang="en-US" sz="2400" b="0" i="0" dirty="0">
                <a:effectLst/>
                <a:latin typeface="-apple-system"/>
              </a:rPr>
              <a:t>张图像（每个病例一张）。全掩模的平均时间（平均约</a:t>
            </a:r>
            <a:r>
              <a:rPr lang="en-US" altLang="zh-CN" sz="2400" b="0" i="0" dirty="0">
                <a:effectLst/>
                <a:latin typeface="-apple-system"/>
              </a:rPr>
              <a:t>600</a:t>
            </a:r>
            <a:r>
              <a:rPr lang="zh-CN" altLang="en-US" sz="2400" b="0" i="0" dirty="0">
                <a:effectLst/>
                <a:latin typeface="-apple-system"/>
              </a:rPr>
              <a:t>个核）为</a:t>
            </a:r>
            <a:r>
              <a:rPr lang="en-US" altLang="zh-CN" sz="2400" b="0" i="0" dirty="0">
                <a:effectLst/>
                <a:latin typeface="-apple-system"/>
              </a:rPr>
              <a:t>115</a:t>
            </a:r>
            <a:r>
              <a:rPr lang="zh-CN" altLang="en-US" sz="2400" b="0" i="0" dirty="0">
                <a:effectLst/>
                <a:latin typeface="-apple-system"/>
              </a:rPr>
              <a:t>分钟，而边界框的平均时间为</a:t>
            </a:r>
            <a:r>
              <a:rPr lang="en-US" altLang="zh-CN" sz="2400" b="0" i="0" dirty="0">
                <a:effectLst/>
                <a:latin typeface="-apple-system"/>
              </a:rPr>
              <a:t>67</a:t>
            </a:r>
            <a:r>
              <a:rPr lang="zh-CN" altLang="en-US" sz="2400" b="0" i="0" dirty="0">
                <a:effectLst/>
                <a:latin typeface="-apple-system"/>
              </a:rPr>
              <a:t>分钟。但是，所有的点注释只需要大约</a:t>
            </a:r>
            <a:r>
              <a:rPr lang="en-US" altLang="zh-CN" sz="2400" b="0" i="0" dirty="0">
                <a:effectLst/>
                <a:latin typeface="-apple-system"/>
              </a:rPr>
              <a:t>14</a:t>
            </a:r>
            <a:r>
              <a:rPr lang="zh-CN" altLang="en-US" sz="2400" b="0" i="0" dirty="0">
                <a:effectLst/>
                <a:latin typeface="-apple-system"/>
              </a:rPr>
              <a:t>分钟，论文</a:t>
            </a:r>
            <a:r>
              <a:rPr lang="en-US" altLang="zh-CN" sz="2400" b="0" i="0" dirty="0">
                <a:effectLst/>
                <a:latin typeface="-apple-system"/>
              </a:rPr>
              <a:t>1</a:t>
            </a:r>
            <a:r>
              <a:rPr lang="zh-CN" altLang="en-US" sz="2400" b="0" i="0" dirty="0">
                <a:effectLst/>
                <a:latin typeface="-apple-system"/>
              </a:rPr>
              <a:t>中在点注释的基础上添加</a:t>
            </a:r>
            <a:r>
              <a:rPr lang="en-US" altLang="zh-CN" sz="2400" b="0" i="0" dirty="0">
                <a:effectLst/>
                <a:latin typeface="-apple-system"/>
              </a:rPr>
              <a:t>5%</a:t>
            </a:r>
            <a:r>
              <a:rPr lang="zh-CN" altLang="en-US" sz="2400" b="0" i="0" dirty="0">
                <a:effectLst/>
                <a:latin typeface="-apple-system"/>
              </a:rPr>
              <a:t>的掩膜会基于点数标注增加</a:t>
            </a:r>
            <a:r>
              <a:rPr lang="en-US" altLang="zh-CN" sz="2400" b="0" i="0" dirty="0">
                <a:effectLst/>
                <a:latin typeface="-apple-system"/>
              </a:rPr>
              <a:t>6</a:t>
            </a:r>
            <a:r>
              <a:rPr lang="zh-CN" altLang="en-US" sz="2400" b="0" i="0" dirty="0">
                <a:effectLst/>
                <a:latin typeface="-apple-system"/>
              </a:rPr>
              <a:t>分钟的时间，而</a:t>
            </a:r>
            <a:r>
              <a:rPr lang="zh-CN" altLang="en-US" sz="2400" dirty="0">
                <a:latin typeface="-apple-system"/>
              </a:rPr>
              <a:t>论文</a:t>
            </a:r>
            <a:r>
              <a:rPr lang="en-US" altLang="zh-CN" sz="2400" dirty="0">
                <a:latin typeface="-apple-system"/>
              </a:rPr>
              <a:t>2</a:t>
            </a:r>
            <a:r>
              <a:rPr lang="zh-CN" altLang="en-US" sz="2400" dirty="0">
                <a:latin typeface="-apple-system"/>
              </a:rPr>
              <a:t>中只用</a:t>
            </a:r>
            <a:r>
              <a:rPr lang="en-US" altLang="zh-CN" sz="2400" b="0" i="0" dirty="0">
                <a:effectLst/>
                <a:latin typeface="-apple-system"/>
              </a:rPr>
              <a:t>10%</a:t>
            </a:r>
            <a:r>
              <a:rPr lang="zh-CN" altLang="en-US" sz="2400" b="0" i="0" dirty="0">
                <a:effectLst/>
                <a:latin typeface="-apple-system"/>
              </a:rPr>
              <a:t>的点注释只需要不到</a:t>
            </a:r>
            <a:r>
              <a:rPr lang="en-US" altLang="zh-CN" sz="2400" b="0" i="0" dirty="0">
                <a:effectLst/>
                <a:latin typeface="-apple-system"/>
              </a:rPr>
              <a:t>2</a:t>
            </a:r>
            <a:r>
              <a:rPr lang="zh-CN" altLang="en-US" sz="2400" b="0" i="0" dirty="0">
                <a:effectLst/>
                <a:latin typeface="-apple-system"/>
              </a:rPr>
              <a:t>分钟。</a:t>
            </a:r>
            <a:endParaRPr lang="zh-CN" altLang="en-US" sz="2400" dirty="0"/>
          </a:p>
        </p:txBody>
      </p:sp>
    </p:spTree>
    <p:extLst>
      <p:ext uri="{BB962C8B-B14F-4D97-AF65-F5344CB8AC3E}">
        <p14:creationId xmlns:p14="http://schemas.microsoft.com/office/powerpoint/2010/main" val="2731573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
        <p:nvSpPr>
          <p:cNvPr id="2" name="矩形 1"/>
          <p:cNvSpPr/>
          <p:nvPr/>
        </p:nvSpPr>
        <p:spPr>
          <a:xfrm>
            <a:off x="0" y="2349000"/>
            <a:ext cx="8763000"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1234440" y="2797314"/>
            <a:ext cx="7239000" cy="707886"/>
          </a:xfrm>
          <a:prstGeom prst="rect">
            <a:avLst/>
          </a:prstGeom>
          <a:noFill/>
        </p:spPr>
        <p:txBody>
          <a:bodyPr wrap="square" rtlCol="0">
            <a:spAutoFit/>
          </a:bodyPr>
          <a:lstStyle/>
          <a:p>
            <a:pPr algn="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谢谢聆听！</a:t>
            </a:r>
          </a:p>
        </p:txBody>
      </p:sp>
      <p:sp>
        <p:nvSpPr>
          <p:cNvPr id="4" name="文本框 3"/>
          <p:cNvSpPr txBox="1"/>
          <p:nvPr/>
        </p:nvSpPr>
        <p:spPr>
          <a:xfrm>
            <a:off x="1234440" y="3642360"/>
            <a:ext cx="7239000" cy="369332"/>
          </a:xfrm>
          <a:prstGeom prst="rect">
            <a:avLst/>
          </a:prstGeom>
          <a:noFill/>
        </p:spPr>
        <p:txBody>
          <a:bodyPr wrap="square" rtlCol="0">
            <a:spAutoFit/>
          </a:bodyPr>
          <a:lstStyle/>
          <a:p>
            <a:pPr algn="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Thanks for listening</a:t>
            </a: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a:t>
            </a:r>
          </a:p>
        </p:txBody>
      </p:sp>
      <p:cxnSp>
        <p:nvCxnSpPr>
          <p:cNvPr id="5" name="直接连接符 4"/>
          <p:cNvCxnSpPr/>
          <p:nvPr/>
        </p:nvCxnSpPr>
        <p:spPr>
          <a:xfrm>
            <a:off x="3307080" y="3566160"/>
            <a:ext cx="51663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69813" y="2566003"/>
            <a:ext cx="1725994" cy="1725994"/>
          </a:xfrm>
          <a:prstGeom prst="rect">
            <a:avLst/>
          </a:prstGeom>
        </p:spPr>
      </p:pic>
      <p:sp>
        <p:nvSpPr>
          <p:cNvPr id="13" name="矩形 12"/>
          <p:cNvSpPr/>
          <p:nvPr/>
        </p:nvSpPr>
        <p:spPr>
          <a:xfrm>
            <a:off x="8557142" y="2349000"/>
            <a:ext cx="3634858"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9447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研究背景与现状</a:t>
            </a:r>
          </a:p>
        </p:txBody>
      </p:sp>
      <p:sp>
        <p:nvSpPr>
          <p:cNvPr id="38" name="文本框 37">
            <a:extLst>
              <a:ext uri="{FF2B5EF4-FFF2-40B4-BE49-F238E27FC236}">
                <a16:creationId xmlns:a16="http://schemas.microsoft.com/office/drawing/2014/main" id="{7B3A86DB-CA07-65BF-A24A-C381675E0928}"/>
              </a:ext>
            </a:extLst>
          </p:cNvPr>
          <p:cNvSpPr txBox="1"/>
          <p:nvPr/>
        </p:nvSpPr>
        <p:spPr>
          <a:xfrm>
            <a:off x="401053" y="1381608"/>
            <a:ext cx="6093994" cy="523220"/>
          </a:xfrm>
          <a:prstGeom prst="rect">
            <a:avLst/>
          </a:prstGeom>
          <a:noFill/>
        </p:spPr>
        <p:txBody>
          <a:bodyPr wrap="square">
            <a:spAutoFit/>
          </a:bodyPr>
          <a:lstStyle/>
          <a:p>
            <a:r>
              <a:rPr lang="zh-CN" altLang="en-US" sz="2800" dirty="0">
                <a:solidFill>
                  <a:srgbClr val="000000"/>
                </a:solidFill>
                <a:latin typeface="微软雅黑" panose="020B0503020204020204" pitchFamily="34" charset="-122"/>
                <a:ea typeface="微软雅黑" panose="020B0503020204020204" pitchFamily="34" charset="-122"/>
              </a:rPr>
              <a:t>当前研究现状（弱监督算法）</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9A738960-5134-001B-56B2-71139AC2C044}"/>
              </a:ext>
            </a:extLst>
          </p:cNvPr>
          <p:cNvSpPr txBox="1"/>
          <p:nvPr/>
        </p:nvSpPr>
        <p:spPr>
          <a:xfrm>
            <a:off x="100263" y="1711270"/>
            <a:ext cx="11991474" cy="5146730"/>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altLang="zh-CN" sz="2400" dirty="0">
                <a:solidFill>
                  <a:srgbClr val="000000"/>
                </a:solidFill>
                <a:latin typeface="Times New Roman" panose="02020603050405020304" pitchFamily="18" charset="0"/>
                <a:ea typeface="+mj-ea"/>
                <a:cs typeface="Times New Roman" panose="02020603050405020304" pitchFamily="18" charset="0"/>
              </a:rPr>
              <a:t>Papandreou </a:t>
            </a:r>
            <a:r>
              <a:rPr lang="zh-CN" altLang="en-US" sz="2400" dirty="0">
                <a:solidFill>
                  <a:srgbClr val="000000"/>
                </a:solidFill>
                <a:latin typeface="Times New Roman" panose="02020603050405020304" pitchFamily="18" charset="0"/>
                <a:ea typeface="+mj-ea"/>
                <a:cs typeface="Times New Roman" panose="02020603050405020304" pitchFamily="18" charset="0"/>
              </a:rPr>
              <a:t>等人的</a:t>
            </a:r>
            <a:r>
              <a:rPr lang="en-US" altLang="zh-CN" sz="2400" dirty="0">
                <a:solidFill>
                  <a:srgbClr val="000000"/>
                </a:solidFill>
                <a:latin typeface="Times New Roman" panose="02020603050405020304" pitchFamily="18" charset="0"/>
                <a:ea typeface="+mj-ea"/>
                <a:cs typeface="Times New Roman" panose="02020603050405020304" pitchFamily="18" charset="0"/>
              </a:rPr>
              <a:t>[34]</a:t>
            </a:r>
            <a:r>
              <a:rPr lang="zh-CN" altLang="en-US" sz="2400" dirty="0">
                <a:solidFill>
                  <a:srgbClr val="000000"/>
                </a:solidFill>
                <a:latin typeface="Times New Roman" panose="02020603050405020304" pitchFamily="18" charset="0"/>
                <a:ea typeface="+mj-ea"/>
                <a:cs typeface="Times New Roman" panose="02020603050405020304" pitchFamily="18" charset="0"/>
              </a:rPr>
              <a:t>提出期望最大化</a:t>
            </a:r>
            <a:r>
              <a:rPr lang="en-US" altLang="zh-CN" sz="2400" dirty="0">
                <a:solidFill>
                  <a:srgbClr val="000000"/>
                </a:solidFill>
                <a:latin typeface="Times New Roman" panose="02020603050405020304" pitchFamily="18" charset="0"/>
                <a:ea typeface="+mj-ea"/>
                <a:cs typeface="Times New Roman" panose="02020603050405020304" pitchFamily="18" charset="0"/>
              </a:rPr>
              <a:t>(EM)</a:t>
            </a:r>
            <a:r>
              <a:rPr lang="zh-CN" altLang="en-US" sz="2400" dirty="0">
                <a:solidFill>
                  <a:srgbClr val="000000"/>
                </a:solidFill>
                <a:latin typeface="Times New Roman" panose="02020603050405020304" pitchFamily="18" charset="0"/>
                <a:ea typeface="+mj-ea"/>
                <a:cs typeface="Times New Roman" panose="02020603050405020304" pitchFamily="18" charset="0"/>
              </a:rPr>
              <a:t>方法，利用图像级或限定框标注进行训练。</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a:p>
            <a:pPr marL="342900" indent="-342900">
              <a:lnSpc>
                <a:spcPct val="200000"/>
              </a:lnSpc>
              <a:buFont typeface="Arial" panose="020B0604020202020204" pitchFamily="34" charset="0"/>
              <a:buChar char="•"/>
            </a:pPr>
            <a:r>
              <a:rPr lang="en-US" altLang="zh-CN" sz="2400" dirty="0">
                <a:solidFill>
                  <a:srgbClr val="000000"/>
                </a:solidFill>
                <a:latin typeface="Times New Roman" panose="02020603050405020304" pitchFamily="18" charset="0"/>
                <a:ea typeface="+mj-ea"/>
                <a:cs typeface="Times New Roman" panose="02020603050405020304" pitchFamily="18" charset="0"/>
              </a:rPr>
              <a:t>Pathak</a:t>
            </a:r>
            <a:r>
              <a:rPr lang="zh-CN" altLang="en-US" sz="2400" dirty="0">
                <a:solidFill>
                  <a:srgbClr val="000000"/>
                </a:solidFill>
                <a:latin typeface="Times New Roman" panose="02020603050405020304" pitchFamily="18" charset="0"/>
                <a:ea typeface="+mj-ea"/>
                <a:cs typeface="Times New Roman" panose="02020603050405020304" pitchFamily="18" charset="0"/>
              </a:rPr>
              <a:t>等人的</a:t>
            </a:r>
            <a:r>
              <a:rPr lang="en-US" altLang="zh-CN" sz="2400" dirty="0">
                <a:solidFill>
                  <a:srgbClr val="000000"/>
                </a:solidFill>
                <a:latin typeface="Times New Roman" panose="02020603050405020304" pitchFamily="18" charset="0"/>
                <a:ea typeface="+mj-ea"/>
                <a:cs typeface="Times New Roman" panose="02020603050405020304" pitchFamily="18" charset="0"/>
              </a:rPr>
              <a:t>[35]</a:t>
            </a:r>
            <a:r>
              <a:rPr lang="zh-CN" altLang="en-US" sz="2400" dirty="0">
                <a:solidFill>
                  <a:srgbClr val="000000"/>
                </a:solidFill>
                <a:latin typeface="Times New Roman" panose="02020603050405020304" pitchFamily="18" charset="0"/>
                <a:ea typeface="+mj-ea"/>
                <a:cs typeface="Times New Roman" panose="02020603050405020304" pitchFamily="18" charset="0"/>
              </a:rPr>
              <a:t>在损失函数的输出空间上增加了一组线性约束来利用图像级标签信息。</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a:p>
            <a:pPr marL="342900" indent="-342900">
              <a:lnSpc>
                <a:spcPct val="200000"/>
              </a:lnSpc>
              <a:buFont typeface="Arial" panose="020B0604020202020204" pitchFamily="34" charset="0"/>
              <a:buChar char="•"/>
            </a:pPr>
            <a:r>
              <a:rPr lang="en-US" altLang="zh-CN" sz="2400" dirty="0">
                <a:solidFill>
                  <a:srgbClr val="000000"/>
                </a:solidFill>
                <a:latin typeface="Times New Roman" panose="02020603050405020304" pitchFamily="18" charset="0"/>
                <a:ea typeface="+mj-ea"/>
                <a:cs typeface="Times New Roman" panose="02020603050405020304" pitchFamily="18" charset="0"/>
              </a:rPr>
              <a:t>Bearman</a:t>
            </a:r>
            <a:r>
              <a:rPr lang="zh-CN" altLang="en-US" sz="2400" dirty="0">
                <a:solidFill>
                  <a:srgbClr val="000000"/>
                </a:solidFill>
                <a:latin typeface="Times New Roman" panose="02020603050405020304" pitchFamily="18" charset="0"/>
                <a:ea typeface="+mj-ea"/>
                <a:cs typeface="Times New Roman" panose="02020603050405020304" pitchFamily="18" charset="0"/>
              </a:rPr>
              <a:t>等人的</a:t>
            </a:r>
            <a:r>
              <a:rPr lang="en-US" altLang="zh-CN" sz="2400" dirty="0">
                <a:solidFill>
                  <a:srgbClr val="000000"/>
                </a:solidFill>
                <a:latin typeface="Times New Roman" panose="02020603050405020304" pitchFamily="18" charset="0"/>
                <a:ea typeface="+mj-ea"/>
                <a:cs typeface="Times New Roman" panose="02020603050405020304" pitchFamily="18" charset="0"/>
              </a:rPr>
              <a:t>[36]</a:t>
            </a:r>
            <a:r>
              <a:rPr lang="zh-CN" altLang="en-US" sz="2400" dirty="0">
                <a:solidFill>
                  <a:srgbClr val="000000"/>
                </a:solidFill>
                <a:latin typeface="Times New Roman" panose="02020603050405020304" pitchFamily="18" charset="0"/>
                <a:ea typeface="+mj-ea"/>
                <a:cs typeface="Times New Roman" panose="02020603050405020304" pitchFamily="18" charset="0"/>
              </a:rPr>
              <a:t>在损失中加入了</a:t>
            </a:r>
            <a:r>
              <a:rPr lang="en-US" altLang="zh-CN" sz="2400" dirty="0">
                <a:solidFill>
                  <a:srgbClr val="000000"/>
                </a:solidFill>
                <a:latin typeface="Times New Roman" panose="02020603050405020304" pitchFamily="18" charset="0"/>
                <a:ea typeface="+mj-ea"/>
                <a:cs typeface="Times New Roman" panose="02020603050405020304" pitchFamily="18" charset="0"/>
              </a:rPr>
              <a:t>objectness</a:t>
            </a:r>
            <a:r>
              <a:rPr lang="zh-CN" altLang="en-US" sz="2400" dirty="0">
                <a:solidFill>
                  <a:srgbClr val="000000"/>
                </a:solidFill>
                <a:latin typeface="Times New Roman" panose="02020603050405020304" pitchFamily="18" charset="0"/>
                <a:ea typeface="+mj-ea"/>
                <a:cs typeface="Times New Roman" panose="02020603050405020304" pitchFamily="18" charset="0"/>
              </a:rPr>
              <a:t>先验，这有助于将对象从背景中分离出来。</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a:p>
            <a:pPr marL="342900" indent="-342900">
              <a:lnSpc>
                <a:spcPct val="200000"/>
              </a:lnSpc>
              <a:buFont typeface="Arial" panose="020B0604020202020204" pitchFamily="34" charset="0"/>
              <a:buChar char="•"/>
            </a:pPr>
            <a:r>
              <a:rPr lang="en-US" altLang="zh-CN" sz="2400" dirty="0">
                <a:solidFill>
                  <a:srgbClr val="000000"/>
                </a:solidFill>
                <a:latin typeface="Times New Roman" panose="02020603050405020304" pitchFamily="18" charset="0"/>
                <a:ea typeface="+mj-ea"/>
                <a:cs typeface="Times New Roman" panose="02020603050405020304" pitchFamily="18" charset="0"/>
              </a:rPr>
              <a:t>Lin</a:t>
            </a:r>
            <a:r>
              <a:rPr lang="zh-CN" altLang="en-US" sz="2400" dirty="0">
                <a:solidFill>
                  <a:srgbClr val="000000"/>
                </a:solidFill>
                <a:latin typeface="Times New Roman" panose="02020603050405020304" pitchFamily="18" charset="0"/>
                <a:ea typeface="+mj-ea"/>
                <a:cs typeface="Times New Roman" panose="02020603050405020304" pitchFamily="18" charset="0"/>
              </a:rPr>
              <a:t>等人</a:t>
            </a:r>
            <a:r>
              <a:rPr lang="en-US" altLang="zh-CN" sz="2400" dirty="0">
                <a:solidFill>
                  <a:srgbClr val="000000"/>
                </a:solidFill>
                <a:latin typeface="Times New Roman" panose="02020603050405020304" pitchFamily="18" charset="0"/>
                <a:ea typeface="+mj-ea"/>
                <a:cs typeface="Times New Roman" panose="02020603050405020304" pitchFamily="18" charset="0"/>
              </a:rPr>
              <a:t>[37]</a:t>
            </a:r>
            <a:r>
              <a:rPr lang="zh-CN" altLang="en-US" sz="2400" dirty="0">
                <a:solidFill>
                  <a:srgbClr val="000000"/>
                </a:solidFill>
                <a:latin typeface="Times New Roman" panose="02020603050405020304" pitchFamily="18" charset="0"/>
                <a:ea typeface="+mj-ea"/>
                <a:cs typeface="Times New Roman" panose="02020603050405020304" pitchFamily="18" charset="0"/>
              </a:rPr>
              <a:t>采用</a:t>
            </a:r>
            <a:r>
              <a:rPr lang="en-US" altLang="zh-CN" sz="2400" dirty="0">
                <a:solidFill>
                  <a:srgbClr val="000000"/>
                </a:solidFill>
                <a:latin typeface="Times New Roman" panose="02020603050405020304" pitchFamily="18" charset="0"/>
                <a:ea typeface="+mj-ea"/>
                <a:cs typeface="Times New Roman" panose="02020603050405020304" pitchFamily="18" charset="0"/>
              </a:rPr>
              <a:t>Scribbles </a:t>
            </a:r>
            <a:r>
              <a:rPr lang="zh-CN" altLang="en-US" sz="2400" dirty="0">
                <a:solidFill>
                  <a:srgbClr val="000000"/>
                </a:solidFill>
                <a:latin typeface="Times New Roman" panose="02020603050405020304" pitchFamily="18" charset="0"/>
                <a:ea typeface="+mj-ea"/>
                <a:cs typeface="Times New Roman" panose="02020603050405020304" pitchFamily="18" charset="0"/>
              </a:rPr>
              <a:t>标注训练图形模型，将涂鸦信息传播到未标记的像素上。</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a:p>
            <a:pPr marL="342900" indent="-342900">
              <a:lnSpc>
                <a:spcPct val="200000"/>
              </a:lnSpc>
              <a:buFont typeface="Arial" panose="020B0604020202020204" pitchFamily="34" charset="0"/>
              <a:buChar char="•"/>
            </a:pPr>
            <a:r>
              <a:rPr lang="zh-CN" altLang="en-US" sz="2400" dirty="0">
                <a:solidFill>
                  <a:srgbClr val="000000"/>
                </a:solidFill>
                <a:latin typeface="Times New Roman" panose="02020603050405020304" pitchFamily="18" charset="0"/>
                <a:ea typeface="+mj-ea"/>
                <a:cs typeface="Times New Roman" panose="02020603050405020304" pitchFamily="18" charset="0"/>
              </a:rPr>
              <a:t>使用最广泛的弱标注是边界框，在自然图像中的</a:t>
            </a:r>
            <a:r>
              <a:rPr lang="en-US" altLang="zh-CN" sz="2400" dirty="0">
                <a:solidFill>
                  <a:srgbClr val="000000"/>
                </a:solidFill>
                <a:latin typeface="Times New Roman" panose="02020603050405020304" pitchFamily="18" charset="0"/>
                <a:ea typeface="+mj-ea"/>
                <a:cs typeface="Times New Roman" panose="02020603050405020304" pitchFamily="18" charset="0"/>
              </a:rPr>
              <a:t>[38]</a:t>
            </a:r>
            <a:r>
              <a:rPr lang="zh-CN" altLang="en-US" sz="2400" dirty="0">
                <a:solidFill>
                  <a:srgbClr val="000000"/>
                </a:solidFill>
                <a:latin typeface="Times New Roman" panose="02020603050405020304" pitchFamily="18" charset="0"/>
                <a:ea typeface="+mj-ea"/>
                <a:cs typeface="Times New Roman" panose="02020603050405020304" pitchFamily="18" charset="0"/>
              </a:rPr>
              <a:t>，</a:t>
            </a:r>
            <a:r>
              <a:rPr lang="en-US" altLang="zh-CN" sz="2400" dirty="0">
                <a:solidFill>
                  <a:srgbClr val="000000"/>
                </a:solidFill>
                <a:latin typeface="Times New Roman" panose="02020603050405020304" pitchFamily="18" charset="0"/>
                <a:ea typeface="+mj-ea"/>
                <a:cs typeface="Times New Roman" panose="02020603050405020304" pitchFamily="18" charset="0"/>
              </a:rPr>
              <a:t>[39]</a:t>
            </a:r>
            <a:r>
              <a:rPr lang="zh-CN" altLang="en-US" sz="2400" dirty="0">
                <a:solidFill>
                  <a:srgbClr val="000000"/>
                </a:solidFill>
                <a:latin typeface="Times New Roman" panose="02020603050405020304" pitchFamily="18" charset="0"/>
                <a:ea typeface="+mj-ea"/>
                <a:cs typeface="Times New Roman" panose="02020603050405020304" pitchFamily="18" charset="0"/>
              </a:rPr>
              <a:t>，医学图像中的</a:t>
            </a:r>
            <a:r>
              <a:rPr lang="en-US" altLang="zh-CN" sz="2400" dirty="0">
                <a:solidFill>
                  <a:srgbClr val="000000"/>
                </a:solidFill>
                <a:latin typeface="Times New Roman" panose="02020603050405020304" pitchFamily="18" charset="0"/>
                <a:ea typeface="+mj-ea"/>
                <a:cs typeface="Times New Roman" panose="02020603050405020304" pitchFamily="18" charset="0"/>
              </a:rPr>
              <a:t>[20]</a:t>
            </a:r>
            <a:r>
              <a:rPr lang="zh-CN" altLang="en-US" sz="2400" dirty="0">
                <a:solidFill>
                  <a:srgbClr val="000000"/>
                </a:solidFill>
                <a:latin typeface="Times New Roman" panose="02020603050405020304" pitchFamily="18" charset="0"/>
                <a:ea typeface="+mj-ea"/>
                <a:cs typeface="Times New Roman" panose="02020603050405020304" pitchFamily="18" charset="0"/>
              </a:rPr>
              <a:t>，</a:t>
            </a:r>
            <a:r>
              <a:rPr lang="en-US" altLang="zh-CN" sz="2400" dirty="0">
                <a:solidFill>
                  <a:srgbClr val="000000"/>
                </a:solidFill>
                <a:latin typeface="Times New Roman" panose="02020603050405020304" pitchFamily="18" charset="0"/>
                <a:ea typeface="+mj-ea"/>
                <a:cs typeface="Times New Roman" panose="02020603050405020304" pitchFamily="18" charset="0"/>
              </a:rPr>
              <a:t>[40]</a:t>
            </a:r>
            <a:r>
              <a:rPr lang="zh-CN" altLang="en-US" sz="2400" dirty="0">
                <a:solidFill>
                  <a:srgbClr val="000000"/>
                </a:solidFill>
                <a:latin typeface="Times New Roman" panose="02020603050405020304" pitchFamily="18" charset="0"/>
                <a:ea typeface="+mj-ea"/>
                <a:cs typeface="Times New Roman" panose="02020603050405020304" pitchFamily="18" charset="0"/>
              </a:rPr>
              <a:t>。</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a:p>
            <a:pPr marL="342900" indent="-342900">
              <a:lnSpc>
                <a:spcPct val="200000"/>
              </a:lnSpc>
              <a:buFont typeface="Arial" panose="020B0604020202020204" pitchFamily="34" charset="0"/>
              <a:buChar char="•"/>
            </a:pPr>
            <a:r>
              <a:rPr lang="en-US" altLang="zh-CN" sz="2400" dirty="0">
                <a:solidFill>
                  <a:srgbClr val="000000"/>
                </a:solidFill>
                <a:latin typeface="Times New Roman" panose="02020603050405020304" pitchFamily="18" charset="0"/>
                <a:ea typeface="+mj-ea"/>
                <a:cs typeface="Times New Roman" panose="02020603050405020304" pitchFamily="18" charset="0"/>
              </a:rPr>
              <a:t>Kervadec</a:t>
            </a:r>
            <a:r>
              <a:rPr lang="zh-CN" altLang="en-US" sz="2400" dirty="0">
                <a:solidFill>
                  <a:srgbClr val="000000"/>
                </a:solidFill>
                <a:latin typeface="Times New Roman" panose="02020603050405020304" pitchFamily="18" charset="0"/>
                <a:ea typeface="+mj-ea"/>
                <a:cs typeface="Times New Roman" panose="02020603050405020304" pitchFamily="18" charset="0"/>
              </a:rPr>
              <a:t>等人的</a:t>
            </a:r>
            <a:r>
              <a:rPr lang="en-US" altLang="zh-CN" sz="2400" dirty="0">
                <a:solidFill>
                  <a:srgbClr val="000000"/>
                </a:solidFill>
                <a:latin typeface="Times New Roman" panose="02020603050405020304" pitchFamily="18" charset="0"/>
                <a:ea typeface="+mj-ea"/>
                <a:cs typeface="Times New Roman" panose="02020603050405020304" pitchFamily="18" charset="0"/>
              </a:rPr>
              <a:t>[41]</a:t>
            </a:r>
            <a:r>
              <a:rPr lang="zh-CN" altLang="en-US" sz="2400" dirty="0">
                <a:solidFill>
                  <a:srgbClr val="000000"/>
                </a:solidFill>
                <a:latin typeface="Times New Roman" panose="02020603050405020304" pitchFamily="18" charset="0"/>
                <a:ea typeface="+mj-ea"/>
                <a:cs typeface="Times New Roman" panose="02020603050405020304" pitchFamily="18" charset="0"/>
              </a:rPr>
              <a:t>使用了一小部分完整标签，并在其损失函数中施加了大小约束，这取得了良好的性能，但不适用于同一类的多个对象。</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2513907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B42A2705-DD8B-0117-CB27-44FAB60B6812}"/>
              </a:ext>
            </a:extLst>
          </p:cNvPr>
          <p:cNvPicPr>
            <a:picLocks noChangeAspect="1"/>
          </p:cNvPicPr>
          <p:nvPr/>
        </p:nvPicPr>
        <p:blipFill>
          <a:blip r:embed="rId3"/>
          <a:stretch>
            <a:fillRect/>
          </a:stretch>
        </p:blipFill>
        <p:spPr>
          <a:xfrm>
            <a:off x="4407605" y="2060623"/>
            <a:ext cx="7784395" cy="4793890"/>
          </a:xfrm>
          <a:prstGeom prst="rect">
            <a:avLst/>
          </a:prstGeom>
        </p:spPr>
      </p:pic>
      <p:sp>
        <p:nvSpPr>
          <p:cNvPr id="2" name="文本占位符 1"/>
          <p:cNvSpPr>
            <a:spLocks noGrp="1"/>
          </p:cNvSpPr>
          <p:nvPr>
            <p:ph type="body" sz="quarter" idx="13"/>
          </p:nvPr>
        </p:nvSpPr>
        <p:spPr/>
        <p:txBody>
          <a:bodyPr/>
          <a:lstStyle/>
          <a:p>
            <a:r>
              <a:rPr lang="zh-CN" altLang="en-US" dirty="0"/>
              <a:t>研究背景与现状</a:t>
            </a:r>
          </a:p>
        </p:txBody>
      </p:sp>
      <p:sp>
        <p:nvSpPr>
          <p:cNvPr id="39" name="文本框 38">
            <a:extLst>
              <a:ext uri="{FF2B5EF4-FFF2-40B4-BE49-F238E27FC236}">
                <a16:creationId xmlns:a16="http://schemas.microsoft.com/office/drawing/2014/main" id="{9A738960-5134-001B-56B2-71139AC2C044}"/>
              </a:ext>
            </a:extLst>
          </p:cNvPr>
          <p:cNvSpPr txBox="1"/>
          <p:nvPr/>
        </p:nvSpPr>
        <p:spPr>
          <a:xfrm>
            <a:off x="251326" y="2060623"/>
            <a:ext cx="4285950" cy="445423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400" dirty="0">
                <a:solidFill>
                  <a:srgbClr val="000000"/>
                </a:solidFill>
                <a:latin typeface="Times New Roman" panose="02020603050405020304" pitchFamily="18" charset="0"/>
                <a:ea typeface="+mj-ea"/>
                <a:cs typeface="Times New Roman" panose="02020603050405020304" pitchFamily="18" charset="0"/>
              </a:rPr>
              <a:t>Qu </a:t>
            </a:r>
            <a:r>
              <a:rPr lang="zh-CN" altLang="en-US" sz="2400" dirty="0">
                <a:solidFill>
                  <a:srgbClr val="000000"/>
                </a:solidFill>
                <a:latin typeface="Times New Roman" panose="02020603050405020304" pitchFamily="18" charset="0"/>
                <a:ea typeface="+mj-ea"/>
                <a:cs typeface="Times New Roman" panose="02020603050405020304" pitchFamily="18" charset="0"/>
              </a:rPr>
              <a:t>等人的</a:t>
            </a:r>
            <a:r>
              <a:rPr lang="en-US" altLang="zh-CN" sz="2400" dirty="0">
                <a:solidFill>
                  <a:srgbClr val="000000"/>
                </a:solidFill>
                <a:latin typeface="Times New Roman" panose="02020603050405020304" pitchFamily="18" charset="0"/>
                <a:ea typeface="+mj-ea"/>
                <a:cs typeface="Times New Roman" panose="02020603050405020304" pitchFamily="18" charset="0"/>
              </a:rPr>
              <a:t>[10]</a:t>
            </a:r>
            <a:r>
              <a:rPr lang="zh-CN" altLang="en-US" sz="2400" dirty="0">
                <a:solidFill>
                  <a:srgbClr val="000000"/>
                </a:solidFill>
                <a:latin typeface="Times New Roman" panose="02020603050405020304" pitchFamily="18" charset="0"/>
                <a:ea typeface="+mj-ea"/>
                <a:cs typeface="Times New Roman" panose="02020603050405020304" pitchFamily="18" charset="0"/>
              </a:rPr>
              <a:t>从点标注生成两种标签并用其训练模型。整体性能较好，但在颜色不均匀的核中，即使有密集的条件随机场</a:t>
            </a:r>
            <a:r>
              <a:rPr lang="en-US" altLang="zh-CN" sz="2400" dirty="0">
                <a:solidFill>
                  <a:srgbClr val="000000"/>
                </a:solidFill>
                <a:latin typeface="Times New Roman" panose="02020603050405020304" pitchFamily="18" charset="0"/>
                <a:ea typeface="+mj-ea"/>
                <a:cs typeface="Times New Roman" panose="02020603050405020304" pitchFamily="18" charset="0"/>
              </a:rPr>
              <a:t>(CRF)</a:t>
            </a:r>
            <a:r>
              <a:rPr lang="zh-CN" altLang="en-US" sz="2400" dirty="0">
                <a:solidFill>
                  <a:srgbClr val="000000"/>
                </a:solidFill>
                <a:latin typeface="Times New Roman" panose="02020603050405020304" pitchFamily="18" charset="0"/>
                <a:ea typeface="+mj-ea"/>
                <a:cs typeface="Times New Roman" panose="02020603050405020304" pitchFamily="18" charset="0"/>
              </a:rPr>
              <a:t>损耗，也不能很好地处理（</a:t>
            </a:r>
            <a:r>
              <a:rPr lang="zh-CN" altLang="en-US" sz="2400" b="0" i="0" dirty="0">
                <a:effectLst/>
                <a:latin typeface="-apple-system"/>
              </a:rPr>
              <a:t>使用组织病理学图像中的点标注进行弱监督深核分割</a:t>
            </a:r>
            <a:r>
              <a:rPr lang="zh-CN" altLang="en-US" sz="2400" dirty="0">
                <a:solidFill>
                  <a:srgbClr val="000000"/>
                </a:solidFill>
                <a:latin typeface="Times New Roman" panose="02020603050405020304" pitchFamily="18" charset="0"/>
                <a:ea typeface="+mj-ea"/>
                <a:cs typeface="Times New Roman" panose="02020603050405020304" pitchFamily="18" charset="0"/>
              </a:rPr>
              <a:t>）</a:t>
            </a:r>
          </a:p>
        </p:txBody>
      </p:sp>
      <p:sp>
        <p:nvSpPr>
          <p:cNvPr id="6" name="文本框 5">
            <a:extLst>
              <a:ext uri="{FF2B5EF4-FFF2-40B4-BE49-F238E27FC236}">
                <a16:creationId xmlns:a16="http://schemas.microsoft.com/office/drawing/2014/main" id="{FA100D1C-A157-BAB7-3F78-CE5FA333574A}"/>
              </a:ext>
            </a:extLst>
          </p:cNvPr>
          <p:cNvSpPr txBox="1"/>
          <p:nvPr/>
        </p:nvSpPr>
        <p:spPr>
          <a:xfrm>
            <a:off x="401053" y="1381608"/>
            <a:ext cx="6093994" cy="523220"/>
          </a:xfrm>
          <a:prstGeom prst="rect">
            <a:avLst/>
          </a:prstGeom>
          <a:noFill/>
        </p:spPr>
        <p:txBody>
          <a:bodyPr wrap="square">
            <a:spAutoFit/>
          </a:bodyPr>
          <a:lstStyle/>
          <a:p>
            <a:r>
              <a:rPr lang="zh-CN" altLang="en-US" sz="2800" dirty="0">
                <a:solidFill>
                  <a:srgbClr val="000000"/>
                </a:solidFill>
                <a:latin typeface="微软雅黑" panose="020B0503020204020204" pitchFamily="34" charset="-122"/>
                <a:ea typeface="微软雅黑" panose="020B0503020204020204" pitchFamily="34" charset="-122"/>
              </a:rPr>
              <a:t>当前研究现状（弱监督算法）</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7794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a:extLst>
              <a:ext uri="{FF2B5EF4-FFF2-40B4-BE49-F238E27FC236}">
                <a16:creationId xmlns:a16="http://schemas.microsoft.com/office/drawing/2014/main" id="{D577E70C-199B-8A05-9255-67B6C3F37B8A}"/>
              </a:ext>
            </a:extLst>
          </p:cNvPr>
          <p:cNvGrpSpPr/>
          <p:nvPr/>
        </p:nvGrpSpPr>
        <p:grpSpPr>
          <a:xfrm>
            <a:off x="4644123" y="1156490"/>
            <a:ext cx="4884184" cy="1041707"/>
            <a:chOff x="6346509" y="1960043"/>
            <a:chExt cx="4884184" cy="1041707"/>
          </a:xfrm>
        </p:grpSpPr>
        <p:sp>
          <p:nvSpPr>
            <p:cNvPr id="3" name="文本框 2">
              <a:extLst>
                <a:ext uri="{FF2B5EF4-FFF2-40B4-BE49-F238E27FC236}">
                  <a16:creationId xmlns:a16="http://schemas.microsoft.com/office/drawing/2014/main" id="{C9097104-66A3-745C-469E-480C83CA3196}"/>
                </a:ext>
              </a:extLst>
            </p:cNvPr>
            <p:cNvSpPr txBox="1"/>
            <p:nvPr/>
          </p:nvSpPr>
          <p:spPr>
            <a:xfrm>
              <a:off x="6346509" y="1960043"/>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5F4F7603-09F7-D0DC-0234-F4A3491ED4C8}"/>
                </a:ext>
              </a:extLst>
            </p:cNvPr>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8E48F37-0B6E-4110-0283-A37E7D52EE37}"/>
                </a:ext>
              </a:extLst>
            </p:cNvPr>
            <p:cNvSpPr txBox="1"/>
            <p:nvPr/>
          </p:nvSpPr>
          <p:spPr>
            <a:xfrm>
              <a:off x="6991352" y="2416975"/>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研究背景与现状</a:t>
              </a:r>
            </a:p>
          </p:txBody>
        </p:sp>
      </p:grpSp>
      <p:grpSp>
        <p:nvGrpSpPr>
          <p:cNvPr id="6" name="组合 5">
            <a:extLst>
              <a:ext uri="{FF2B5EF4-FFF2-40B4-BE49-F238E27FC236}">
                <a16:creationId xmlns:a16="http://schemas.microsoft.com/office/drawing/2014/main" id="{23F75A21-6DDC-18EC-16BA-883520F5108E}"/>
              </a:ext>
            </a:extLst>
          </p:cNvPr>
          <p:cNvGrpSpPr/>
          <p:nvPr/>
        </p:nvGrpSpPr>
        <p:grpSpPr>
          <a:xfrm>
            <a:off x="4642277" y="2417004"/>
            <a:ext cx="4884184" cy="1041707"/>
            <a:chOff x="6346509" y="3007646"/>
            <a:chExt cx="4884184" cy="1041707"/>
          </a:xfrm>
        </p:grpSpPr>
        <p:sp>
          <p:nvSpPr>
            <p:cNvPr id="7" name="文本框 6">
              <a:extLst>
                <a:ext uri="{FF2B5EF4-FFF2-40B4-BE49-F238E27FC236}">
                  <a16:creationId xmlns:a16="http://schemas.microsoft.com/office/drawing/2014/main" id="{0B0A8AB0-0670-A461-57C8-033B265A3550}"/>
                </a:ext>
              </a:extLst>
            </p:cNvPr>
            <p:cNvSpPr txBox="1"/>
            <p:nvPr/>
          </p:nvSpPr>
          <p:spPr>
            <a:xfrm>
              <a:off x="6346509" y="3007646"/>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C85DB5E6-CCCC-1DAC-579B-4865B0CDC38F}"/>
                </a:ext>
              </a:extLst>
            </p:cNvPr>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7E023E4-17CE-E119-240D-2024C2E364C5}"/>
                </a:ext>
              </a:extLst>
            </p:cNvPr>
            <p:cNvSpPr txBox="1"/>
            <p:nvPr/>
          </p:nvSpPr>
          <p:spPr>
            <a:xfrm>
              <a:off x="6991352" y="3464578"/>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解决方案与创新点</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E874BFA4-7F3B-EA96-9653-52A5C48DEE7A}"/>
              </a:ext>
            </a:extLst>
          </p:cNvPr>
          <p:cNvGrpSpPr/>
          <p:nvPr/>
        </p:nvGrpSpPr>
        <p:grpSpPr>
          <a:xfrm>
            <a:off x="4642277" y="3792218"/>
            <a:ext cx="4884184" cy="1041707"/>
            <a:chOff x="6346509" y="4055249"/>
            <a:chExt cx="4884184" cy="1041707"/>
          </a:xfrm>
        </p:grpSpPr>
        <p:sp>
          <p:nvSpPr>
            <p:cNvPr id="12" name="文本框 11">
              <a:extLst>
                <a:ext uri="{FF2B5EF4-FFF2-40B4-BE49-F238E27FC236}">
                  <a16:creationId xmlns:a16="http://schemas.microsoft.com/office/drawing/2014/main" id="{D8864DFB-A7F3-8B9A-C5AE-09A9B9C2DFB4}"/>
                </a:ext>
              </a:extLst>
            </p:cNvPr>
            <p:cNvSpPr txBox="1"/>
            <p:nvPr/>
          </p:nvSpPr>
          <p:spPr>
            <a:xfrm>
              <a:off x="6346509" y="4055249"/>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a:extLst>
                <a:ext uri="{FF2B5EF4-FFF2-40B4-BE49-F238E27FC236}">
                  <a16:creationId xmlns:a16="http://schemas.microsoft.com/office/drawing/2014/main" id="{373285F8-C086-B22D-1F77-3AFAC6B096F9}"/>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9AE9310-1E8D-CC57-CEA0-6FF3992FB72B}"/>
                </a:ext>
              </a:extLst>
            </p:cNvPr>
            <p:cNvSpPr txBox="1"/>
            <p:nvPr/>
          </p:nvSpPr>
          <p:spPr>
            <a:xfrm>
              <a:off x="6991352" y="4512181"/>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研究思路与技术路线</a:t>
              </a:r>
              <a:endParaRPr lang="en-US" altLang="zh-CN" sz="3200"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BA83BBA5-072D-4370-94FE-3C6E83CFAA5E}"/>
              </a:ext>
            </a:extLst>
          </p:cNvPr>
          <p:cNvGrpSpPr/>
          <p:nvPr/>
        </p:nvGrpSpPr>
        <p:grpSpPr>
          <a:xfrm>
            <a:off x="4642277" y="5122385"/>
            <a:ext cx="4884184" cy="1041707"/>
            <a:chOff x="6346509" y="5102851"/>
            <a:chExt cx="4884184" cy="1041707"/>
          </a:xfrm>
        </p:grpSpPr>
        <p:sp>
          <p:nvSpPr>
            <p:cNvPr id="16" name="文本框 15">
              <a:extLst>
                <a:ext uri="{FF2B5EF4-FFF2-40B4-BE49-F238E27FC236}">
                  <a16:creationId xmlns:a16="http://schemas.microsoft.com/office/drawing/2014/main" id="{EEAC48CE-0BEE-BC3E-D6FF-C52660FAD7FF}"/>
                </a:ext>
              </a:extLst>
            </p:cNvPr>
            <p:cNvSpPr txBox="1"/>
            <p:nvPr/>
          </p:nvSpPr>
          <p:spPr>
            <a:xfrm>
              <a:off x="6346509" y="5102851"/>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669C91DE-D706-1B7D-4FF6-85A789E7517D}"/>
                </a:ext>
              </a:extLst>
            </p:cNvPr>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FADC055-0DF2-15B2-6939-9225B0A28A91}"/>
                </a:ext>
              </a:extLst>
            </p:cNvPr>
            <p:cNvSpPr txBox="1"/>
            <p:nvPr/>
          </p:nvSpPr>
          <p:spPr>
            <a:xfrm>
              <a:off x="6991352" y="5559783"/>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研究结果与意义</a:t>
              </a:r>
            </a:p>
          </p:txBody>
        </p:sp>
      </p:grpSp>
      <p:sp>
        <p:nvSpPr>
          <p:cNvPr id="19" name="文本框 18">
            <a:extLst>
              <a:ext uri="{FF2B5EF4-FFF2-40B4-BE49-F238E27FC236}">
                <a16:creationId xmlns:a16="http://schemas.microsoft.com/office/drawing/2014/main" id="{3C9A07F9-C5E3-C8F4-01BA-D346B7606C2A}"/>
              </a:ext>
            </a:extLst>
          </p:cNvPr>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78291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解决方案与创新点</a:t>
            </a:r>
          </a:p>
        </p:txBody>
      </p:sp>
      <p:sp>
        <p:nvSpPr>
          <p:cNvPr id="3" name="文本框 2">
            <a:extLst>
              <a:ext uri="{FF2B5EF4-FFF2-40B4-BE49-F238E27FC236}">
                <a16:creationId xmlns:a16="http://schemas.microsoft.com/office/drawing/2014/main" id="{7682BF21-467C-A6B5-3519-68C3ABDF343D}"/>
              </a:ext>
            </a:extLst>
          </p:cNvPr>
          <p:cNvSpPr txBox="1"/>
          <p:nvPr/>
        </p:nvSpPr>
        <p:spPr>
          <a:xfrm>
            <a:off x="401052" y="1429657"/>
            <a:ext cx="11790948" cy="954107"/>
          </a:xfrm>
          <a:prstGeom prst="rect">
            <a:avLst/>
          </a:prstGeom>
          <a:noFill/>
        </p:spPr>
        <p:txBody>
          <a:bodyPr wrap="square">
            <a:spAutoFit/>
          </a:bodyPr>
          <a:lstStyle/>
          <a:p>
            <a:r>
              <a:rPr lang="zh-CN" altLang="en-US" sz="2800" dirty="0">
                <a:solidFill>
                  <a:srgbClr val="000000"/>
                </a:solidFill>
                <a:effectLst/>
                <a:latin typeface="微软雅黑" panose="020B0503020204020204" pitchFamily="34" charset="-122"/>
                <a:ea typeface="微软雅黑" panose="020B0503020204020204" pitchFamily="34" charset="-122"/>
              </a:rPr>
              <a:t>解决方案</a:t>
            </a:r>
            <a:r>
              <a:rPr lang="zh-CN" altLang="en-US" sz="2800" dirty="0">
                <a:solidFill>
                  <a:srgbClr val="000000"/>
                </a:solidFill>
                <a:latin typeface="微软雅黑" panose="020B0503020204020204" pitchFamily="34" charset="-122"/>
                <a:ea typeface="微软雅黑" panose="020B0503020204020204" pitchFamily="34" charset="-122"/>
              </a:rPr>
              <a:t>：混合点标签和从不确定性图中选择的掩模注释的弱监督核分割框架</a:t>
            </a:r>
          </a:p>
        </p:txBody>
      </p:sp>
      <p:sp>
        <p:nvSpPr>
          <p:cNvPr id="4" name="文本框 3">
            <a:extLst>
              <a:ext uri="{FF2B5EF4-FFF2-40B4-BE49-F238E27FC236}">
                <a16:creationId xmlns:a16="http://schemas.microsoft.com/office/drawing/2014/main" id="{B6B4EA0A-2B7B-8D98-9437-A972EA514CC5}"/>
              </a:ext>
            </a:extLst>
          </p:cNvPr>
          <p:cNvSpPr txBox="1"/>
          <p:nvPr/>
        </p:nvSpPr>
        <p:spPr>
          <a:xfrm>
            <a:off x="254202" y="2869278"/>
            <a:ext cx="11937798" cy="11302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solidFill>
                  <a:srgbClr val="000000"/>
                </a:solidFill>
                <a:effectLst/>
                <a:latin typeface="+mj-ea"/>
                <a:ea typeface="+mj-ea"/>
              </a:rPr>
              <a:t>方法：我们使用贝</a:t>
            </a:r>
            <a:r>
              <a:rPr lang="zh-CN" altLang="en-US" sz="2400" dirty="0">
                <a:solidFill>
                  <a:srgbClr val="000000"/>
                </a:solidFill>
                <a:latin typeface="Times New Roman" panose="02020603050405020304" pitchFamily="18" charset="0"/>
                <a:ea typeface="+mj-ea"/>
                <a:cs typeface="Times New Roman" panose="02020603050405020304" pitchFamily="18" charset="0"/>
              </a:rPr>
              <a:t>叶斯</a:t>
            </a:r>
            <a:r>
              <a:rPr lang="en-US" altLang="zh-CN" sz="2400" dirty="0">
                <a:solidFill>
                  <a:srgbClr val="000000"/>
                </a:solidFill>
                <a:latin typeface="Times New Roman" panose="02020603050405020304" pitchFamily="18" charset="0"/>
                <a:ea typeface="+mj-ea"/>
                <a:cs typeface="Times New Roman" panose="02020603050405020304" pitchFamily="18" charset="0"/>
              </a:rPr>
              <a:t>CNN</a:t>
            </a:r>
            <a:r>
              <a:rPr lang="zh-CN" altLang="en-US" sz="2400" dirty="0">
                <a:solidFill>
                  <a:srgbClr val="000000"/>
                </a:solidFill>
                <a:latin typeface="Times New Roman" panose="02020603050405020304" pitchFamily="18" charset="0"/>
                <a:ea typeface="+mj-ea"/>
                <a:cs typeface="Times New Roman" panose="02020603050405020304" pitchFamily="18" charset="0"/>
              </a:rPr>
              <a:t>训练一</a:t>
            </a:r>
            <a:r>
              <a:rPr lang="zh-CN" altLang="en-US" sz="2400" dirty="0">
                <a:solidFill>
                  <a:srgbClr val="000000"/>
                </a:solidFill>
                <a:effectLst/>
                <a:latin typeface="+mj-ea"/>
                <a:ea typeface="+mj-ea"/>
              </a:rPr>
              <a:t>个模型，使用点标注来预测不确定性。</a:t>
            </a:r>
            <a:endParaRPr lang="en-US" altLang="zh-CN" sz="2400" dirty="0">
              <a:solidFill>
                <a:srgbClr val="000000"/>
              </a:solidFill>
              <a:effectLst/>
              <a:latin typeface="+mj-ea"/>
              <a:ea typeface="+mj-ea"/>
            </a:endParaRPr>
          </a:p>
          <a:p>
            <a:pPr marL="285750" indent="-285750">
              <a:lnSpc>
                <a:spcPct val="150000"/>
              </a:lnSpc>
              <a:buFont typeface="Arial" panose="020B0604020202020204" pitchFamily="34" charset="0"/>
              <a:buChar char="•"/>
            </a:pPr>
            <a:r>
              <a:rPr lang="zh-CN" altLang="en-US" sz="2400" dirty="0">
                <a:solidFill>
                  <a:srgbClr val="000000"/>
                </a:solidFill>
                <a:effectLst/>
                <a:latin typeface="+mj-ea"/>
                <a:ea typeface="+mj-ea"/>
              </a:rPr>
              <a:t>利用</a:t>
            </a:r>
            <a:r>
              <a:rPr lang="en-US" altLang="zh-CN" sz="2400" dirty="0">
                <a:solidFill>
                  <a:srgbClr val="000000"/>
                </a:solidFill>
                <a:effectLst/>
                <a:latin typeface="Times New Roman" panose="02020603050405020304" pitchFamily="18" charset="0"/>
                <a:ea typeface="+mj-ea"/>
                <a:cs typeface="Times New Roman" panose="02020603050405020304" pitchFamily="18" charset="0"/>
              </a:rPr>
              <a:t>k-means</a:t>
            </a:r>
            <a:r>
              <a:rPr lang="zh-CN" altLang="en-US" sz="2400" dirty="0">
                <a:solidFill>
                  <a:srgbClr val="000000"/>
                </a:solidFill>
                <a:effectLst/>
                <a:latin typeface="Times New Roman" panose="02020603050405020304" pitchFamily="18" charset="0"/>
                <a:ea typeface="+mj-ea"/>
                <a:cs typeface="Times New Roman" panose="02020603050405020304" pitchFamily="18" charset="0"/>
              </a:rPr>
              <a:t>聚类算法和</a:t>
            </a:r>
            <a:r>
              <a:rPr lang="en-US" altLang="zh-CN" sz="2400" dirty="0">
                <a:solidFill>
                  <a:srgbClr val="000000"/>
                </a:solidFill>
                <a:effectLst/>
                <a:latin typeface="Times New Roman" panose="02020603050405020304" pitchFamily="18" charset="0"/>
                <a:ea typeface="+mj-ea"/>
                <a:cs typeface="Times New Roman" panose="02020603050405020304" pitchFamily="18" charset="0"/>
              </a:rPr>
              <a:t>Voronoi</a:t>
            </a:r>
            <a:r>
              <a:rPr lang="zh-CN" altLang="en-US" sz="2400" dirty="0">
                <a:solidFill>
                  <a:srgbClr val="000000"/>
                </a:solidFill>
                <a:effectLst/>
                <a:latin typeface="Times New Roman" panose="02020603050405020304" pitchFamily="18" charset="0"/>
                <a:ea typeface="+mj-ea"/>
                <a:cs typeface="Times New Roman" panose="02020603050405020304" pitchFamily="18" charset="0"/>
              </a:rPr>
              <a:t>图</a:t>
            </a:r>
            <a:r>
              <a:rPr lang="zh-CN" altLang="en-US" sz="2400" dirty="0">
                <a:solidFill>
                  <a:srgbClr val="000000"/>
                </a:solidFill>
                <a:effectLst/>
                <a:latin typeface="+mj-ea"/>
                <a:ea typeface="+mj-ea"/>
              </a:rPr>
              <a:t>划分算法，</a:t>
            </a:r>
            <a:r>
              <a:rPr lang="zh-CN" altLang="en-US" sz="2400" dirty="0">
                <a:solidFill>
                  <a:srgbClr val="000000"/>
                </a:solidFill>
                <a:latin typeface="Times New Roman" panose="02020603050405020304" pitchFamily="18" charset="0"/>
                <a:ea typeface="+mj-ea"/>
                <a:cs typeface="Times New Roman" panose="02020603050405020304" pitchFamily="18" charset="0"/>
              </a:rPr>
              <a:t>得到聚类标签和</a:t>
            </a:r>
            <a:r>
              <a:rPr lang="en-US" altLang="zh-CN" sz="2400" dirty="0">
                <a:solidFill>
                  <a:srgbClr val="000000"/>
                </a:solidFill>
                <a:latin typeface="Times New Roman" panose="02020603050405020304" pitchFamily="18" charset="0"/>
                <a:ea typeface="+mj-ea"/>
                <a:cs typeface="Times New Roman" panose="02020603050405020304" pitchFamily="18" charset="0"/>
              </a:rPr>
              <a:t>Voronoi</a:t>
            </a:r>
            <a:r>
              <a:rPr lang="zh-CN" altLang="en-US" sz="2400" dirty="0">
                <a:solidFill>
                  <a:srgbClr val="000000"/>
                </a:solidFill>
                <a:latin typeface="Times New Roman" panose="02020603050405020304" pitchFamily="18" charset="0"/>
                <a:ea typeface="+mj-ea"/>
                <a:cs typeface="Times New Roman" panose="02020603050405020304" pitchFamily="18" charset="0"/>
              </a:rPr>
              <a:t>标签（像素级）。</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p:txBody>
      </p:sp>
      <p:sp>
        <p:nvSpPr>
          <p:cNvPr id="7" name="文本框 6">
            <a:extLst>
              <a:ext uri="{FF2B5EF4-FFF2-40B4-BE49-F238E27FC236}">
                <a16:creationId xmlns:a16="http://schemas.microsoft.com/office/drawing/2014/main" id="{0E6F21C6-275D-BFED-B2DD-38604F7CC777}"/>
              </a:ext>
            </a:extLst>
          </p:cNvPr>
          <p:cNvSpPr txBox="1"/>
          <p:nvPr/>
        </p:nvSpPr>
        <p:spPr>
          <a:xfrm>
            <a:off x="401052" y="2346058"/>
            <a:ext cx="10020604" cy="523220"/>
          </a:xfrm>
          <a:prstGeom prst="rect">
            <a:avLst/>
          </a:prstGeom>
          <a:noFill/>
        </p:spPr>
        <p:txBody>
          <a:bodyPr wrap="square" rtlCol="0">
            <a:spAutoFit/>
          </a:bodyPr>
          <a:lstStyle/>
          <a:p>
            <a:r>
              <a:rPr lang="zh-CN" altLang="en-US" sz="2800" dirty="0"/>
              <a:t>第一阶段：</a:t>
            </a:r>
            <a:r>
              <a:rPr lang="zh-CN" altLang="en-US" sz="2800" b="0" i="0" dirty="0">
                <a:solidFill>
                  <a:srgbClr val="000000"/>
                </a:solidFill>
                <a:effectLst/>
                <a:latin typeface="Helvetica Neue"/>
              </a:rPr>
              <a:t>不确定性预测</a:t>
            </a:r>
            <a:endParaRPr lang="en-US" altLang="zh-CN" sz="2800" dirty="0"/>
          </a:p>
        </p:txBody>
      </p:sp>
      <p:sp>
        <p:nvSpPr>
          <p:cNvPr id="5" name="文本框 4">
            <a:extLst>
              <a:ext uri="{FF2B5EF4-FFF2-40B4-BE49-F238E27FC236}">
                <a16:creationId xmlns:a16="http://schemas.microsoft.com/office/drawing/2014/main" id="{71E2C1F5-CD23-34C3-0F37-431194FFD954}"/>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1</a:t>
            </a:r>
          </a:p>
        </p:txBody>
      </p:sp>
      <p:sp>
        <p:nvSpPr>
          <p:cNvPr id="6" name="文本框 5">
            <a:extLst>
              <a:ext uri="{FF2B5EF4-FFF2-40B4-BE49-F238E27FC236}">
                <a16:creationId xmlns:a16="http://schemas.microsoft.com/office/drawing/2014/main" id="{25FE23F6-FFDC-7CAE-5932-7E3E597F138F}"/>
              </a:ext>
            </a:extLst>
          </p:cNvPr>
          <p:cNvSpPr txBox="1"/>
          <p:nvPr/>
        </p:nvSpPr>
        <p:spPr>
          <a:xfrm>
            <a:off x="254202" y="5185301"/>
            <a:ext cx="11937798" cy="11302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solidFill>
                  <a:srgbClr val="000000"/>
                </a:solidFill>
                <a:effectLst/>
                <a:latin typeface="+mj-ea"/>
                <a:ea typeface="+mj-ea"/>
              </a:rPr>
              <a:t>方法：</a:t>
            </a:r>
            <a:r>
              <a:rPr lang="zh-CN" altLang="en-US" sz="2400" dirty="0">
                <a:solidFill>
                  <a:srgbClr val="000000"/>
                </a:solidFill>
                <a:latin typeface="Times New Roman" panose="02020603050405020304" pitchFamily="18" charset="0"/>
                <a:ea typeface="+mj-ea"/>
                <a:cs typeface="Times New Roman" panose="02020603050405020304" pitchFamily="18" charset="0"/>
              </a:rPr>
              <a:t>选择代表性的核掩模进行额外注释，与第一步获得的标签结合，</a:t>
            </a:r>
            <a:r>
              <a:rPr lang="zh-CN" altLang="en-US" sz="2400" b="0" i="0" dirty="0">
                <a:effectLst/>
                <a:latin typeface="-apple-system"/>
              </a:rPr>
              <a:t>生成用于训练的修订标签，</a:t>
            </a:r>
            <a:r>
              <a:rPr lang="zh-CN" altLang="en-US" sz="2400" dirty="0">
                <a:solidFill>
                  <a:srgbClr val="000000"/>
                </a:solidFill>
                <a:latin typeface="Times New Roman" panose="02020603050405020304" pitchFamily="18" charset="0"/>
                <a:ea typeface="+mj-ea"/>
                <a:cs typeface="Times New Roman" panose="02020603050405020304" pitchFamily="18" charset="0"/>
              </a:rPr>
              <a:t>使用该修改标签来进行</a:t>
            </a:r>
            <a:r>
              <a:rPr lang="en-US" altLang="zh-CN" sz="2400" dirty="0">
                <a:solidFill>
                  <a:srgbClr val="000000"/>
                </a:solidFill>
                <a:latin typeface="Times New Roman" panose="02020603050405020304" pitchFamily="18" charset="0"/>
                <a:ea typeface="+mj-ea"/>
                <a:cs typeface="Times New Roman" panose="02020603050405020304" pitchFamily="18" charset="0"/>
              </a:rPr>
              <a:t>ResUnet34</a:t>
            </a:r>
            <a:r>
              <a:rPr lang="zh-CN" altLang="en-US" sz="2400" dirty="0">
                <a:solidFill>
                  <a:srgbClr val="000000"/>
                </a:solidFill>
                <a:latin typeface="Times New Roman" panose="02020603050405020304" pitchFamily="18" charset="0"/>
                <a:ea typeface="+mj-ea"/>
                <a:cs typeface="Times New Roman" panose="02020603050405020304" pitchFamily="18" charset="0"/>
              </a:rPr>
              <a:t>训练，得到一个更好的分割模型。</a:t>
            </a:r>
            <a:endParaRPr lang="en-US" altLang="zh-CN" sz="2400" dirty="0">
              <a:solidFill>
                <a:srgbClr val="000000"/>
              </a:solidFill>
              <a:latin typeface="Times New Roman" panose="02020603050405020304" pitchFamily="18" charset="0"/>
              <a:ea typeface="+mj-ea"/>
              <a:cs typeface="Times New Roman" panose="02020603050405020304" pitchFamily="18" charset="0"/>
            </a:endParaRPr>
          </a:p>
        </p:txBody>
      </p:sp>
      <p:sp>
        <p:nvSpPr>
          <p:cNvPr id="8" name="文本框 7">
            <a:extLst>
              <a:ext uri="{FF2B5EF4-FFF2-40B4-BE49-F238E27FC236}">
                <a16:creationId xmlns:a16="http://schemas.microsoft.com/office/drawing/2014/main" id="{C4EB8835-4265-D195-F6A5-BE68EE82072E}"/>
              </a:ext>
            </a:extLst>
          </p:cNvPr>
          <p:cNvSpPr txBox="1"/>
          <p:nvPr/>
        </p:nvSpPr>
        <p:spPr>
          <a:xfrm>
            <a:off x="401052" y="4662081"/>
            <a:ext cx="10020604" cy="523220"/>
          </a:xfrm>
          <a:prstGeom prst="rect">
            <a:avLst/>
          </a:prstGeom>
          <a:noFill/>
        </p:spPr>
        <p:txBody>
          <a:bodyPr wrap="square" rtlCol="0">
            <a:spAutoFit/>
          </a:bodyPr>
          <a:lstStyle/>
          <a:p>
            <a:r>
              <a:rPr lang="zh-CN" altLang="en-US" sz="2800" dirty="0"/>
              <a:t>第二阶段：</a:t>
            </a:r>
            <a:r>
              <a:rPr lang="zh-CN" altLang="en-US" sz="2800" b="0" i="0" dirty="0">
                <a:solidFill>
                  <a:srgbClr val="000000"/>
                </a:solidFill>
                <a:effectLst/>
                <a:latin typeface="Helvetica Neue"/>
              </a:rPr>
              <a:t>从不确定性图中选择</a:t>
            </a:r>
            <a:r>
              <a:rPr lang="zh-CN" altLang="en-US" sz="2800" dirty="0">
                <a:solidFill>
                  <a:srgbClr val="000000"/>
                </a:solidFill>
                <a:latin typeface="Times New Roman" panose="02020603050405020304" pitchFamily="18" charset="0"/>
                <a:ea typeface="+mj-ea"/>
                <a:cs typeface="Times New Roman" panose="02020603050405020304" pitchFamily="18" charset="0"/>
              </a:rPr>
              <a:t>典</a:t>
            </a:r>
            <a:r>
              <a:rPr lang="zh-CN" altLang="en-US" sz="2800" b="0" i="0" dirty="0">
                <a:solidFill>
                  <a:srgbClr val="000000"/>
                </a:solidFill>
                <a:effectLst/>
                <a:latin typeface="Helvetica Neue"/>
              </a:rPr>
              <a:t>型的核来注释掩模</a:t>
            </a:r>
            <a:endParaRPr lang="en-US" altLang="zh-CN" sz="2800" dirty="0"/>
          </a:p>
        </p:txBody>
      </p:sp>
    </p:spTree>
    <p:extLst>
      <p:ext uri="{BB962C8B-B14F-4D97-AF65-F5344CB8AC3E}">
        <p14:creationId xmlns:p14="http://schemas.microsoft.com/office/powerpoint/2010/main" val="597530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解决方案与创新点</a:t>
            </a:r>
          </a:p>
        </p:txBody>
      </p:sp>
      <p:pic>
        <p:nvPicPr>
          <p:cNvPr id="5" name="图片 4">
            <a:extLst>
              <a:ext uri="{FF2B5EF4-FFF2-40B4-BE49-F238E27FC236}">
                <a16:creationId xmlns:a16="http://schemas.microsoft.com/office/drawing/2014/main" id="{457ACB64-0EB1-00B6-3AF9-EBA1A2FEDBF9}"/>
              </a:ext>
            </a:extLst>
          </p:cNvPr>
          <p:cNvPicPr>
            <a:picLocks noChangeAspect="1"/>
          </p:cNvPicPr>
          <p:nvPr/>
        </p:nvPicPr>
        <p:blipFill>
          <a:blip r:embed="rId3"/>
          <a:stretch>
            <a:fillRect/>
          </a:stretch>
        </p:blipFill>
        <p:spPr>
          <a:xfrm>
            <a:off x="88103" y="1803215"/>
            <a:ext cx="12116011" cy="4360518"/>
          </a:xfrm>
          <a:prstGeom prst="rect">
            <a:avLst/>
          </a:prstGeom>
        </p:spPr>
      </p:pic>
      <p:sp>
        <p:nvSpPr>
          <p:cNvPr id="3" name="文本框 2">
            <a:extLst>
              <a:ext uri="{FF2B5EF4-FFF2-40B4-BE49-F238E27FC236}">
                <a16:creationId xmlns:a16="http://schemas.microsoft.com/office/drawing/2014/main" id="{88A563A3-9880-9979-DEDD-8829FB54F230}"/>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4015916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解决方案与创新点</a:t>
            </a:r>
          </a:p>
        </p:txBody>
      </p:sp>
      <p:sp>
        <p:nvSpPr>
          <p:cNvPr id="3" name="文本框 2">
            <a:extLst>
              <a:ext uri="{FF2B5EF4-FFF2-40B4-BE49-F238E27FC236}">
                <a16:creationId xmlns:a16="http://schemas.microsoft.com/office/drawing/2014/main" id="{7682BF21-467C-A6B5-3519-68C3ABDF343D}"/>
              </a:ext>
            </a:extLst>
          </p:cNvPr>
          <p:cNvSpPr txBox="1"/>
          <p:nvPr/>
        </p:nvSpPr>
        <p:spPr>
          <a:xfrm>
            <a:off x="401052" y="1429657"/>
            <a:ext cx="8517479" cy="523220"/>
          </a:xfrm>
          <a:prstGeom prst="rect">
            <a:avLst/>
          </a:prstGeom>
          <a:noFill/>
        </p:spPr>
        <p:txBody>
          <a:bodyPr wrap="square">
            <a:spAutoFit/>
          </a:bodyPr>
          <a:lstStyle/>
          <a:p>
            <a:r>
              <a:rPr lang="zh-CN" altLang="en-US" sz="2800" dirty="0">
                <a:solidFill>
                  <a:srgbClr val="000000"/>
                </a:solidFill>
                <a:effectLst/>
                <a:latin typeface="微软雅黑" panose="020B0503020204020204" pitchFamily="34" charset="-122"/>
                <a:ea typeface="微软雅黑" panose="020B0503020204020204" pitchFamily="34" charset="-122"/>
              </a:rPr>
              <a:t>解决方案</a:t>
            </a:r>
            <a:r>
              <a:rPr lang="zh-CN" altLang="en-US" sz="2800" dirty="0">
                <a:solidFill>
                  <a:srgbClr val="000000"/>
                </a:solidFill>
                <a:latin typeface="微软雅黑" panose="020B0503020204020204" pitchFamily="34" charset="-122"/>
                <a:ea typeface="微软雅黑" panose="020B0503020204020204" pitchFamily="34" charset="-122"/>
              </a:rPr>
              <a:t>：基于局部点标注的弱监督分割框架</a:t>
            </a:r>
          </a:p>
        </p:txBody>
      </p:sp>
      <p:sp>
        <p:nvSpPr>
          <p:cNvPr id="4" name="文本框 3">
            <a:extLst>
              <a:ext uri="{FF2B5EF4-FFF2-40B4-BE49-F238E27FC236}">
                <a16:creationId xmlns:a16="http://schemas.microsoft.com/office/drawing/2014/main" id="{B6B4EA0A-2B7B-8D98-9437-A972EA514CC5}"/>
              </a:ext>
            </a:extLst>
          </p:cNvPr>
          <p:cNvSpPr txBox="1"/>
          <p:nvPr/>
        </p:nvSpPr>
        <p:spPr>
          <a:xfrm>
            <a:off x="254202" y="3566786"/>
            <a:ext cx="11937798" cy="222176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400" dirty="0">
                <a:solidFill>
                  <a:srgbClr val="000000"/>
                </a:solidFill>
                <a:effectLst/>
                <a:latin typeface="+mj-ea"/>
                <a:ea typeface="+mj-ea"/>
              </a:rPr>
              <a:t>方法：从部分点标注训练一个检测器，以预测在训练图像所有核的位置。 </a:t>
            </a:r>
            <a:endParaRPr lang="en-US" altLang="zh-CN" sz="2400" dirty="0">
              <a:solidFill>
                <a:srgbClr val="000000"/>
              </a:solidFill>
              <a:effectLst/>
              <a:latin typeface="+mj-ea"/>
              <a:ea typeface="+mj-ea"/>
            </a:endParaRPr>
          </a:p>
          <a:p>
            <a:pPr marL="285750" indent="-285750">
              <a:lnSpc>
                <a:spcPct val="150000"/>
              </a:lnSpc>
              <a:buFont typeface="Arial" panose="020B0604020202020204" pitchFamily="34" charset="0"/>
              <a:buChar char="•"/>
            </a:pPr>
            <a:r>
              <a:rPr lang="zh-CN" altLang="en-US" sz="2400" dirty="0">
                <a:solidFill>
                  <a:srgbClr val="000000"/>
                </a:solidFill>
                <a:effectLst/>
                <a:latin typeface="+mj-ea"/>
                <a:ea typeface="+mj-ea"/>
              </a:rPr>
              <a:t>挑战：只有部分原子核在图像中被标记，没有清晰的背景信息</a:t>
            </a:r>
            <a:endParaRPr lang="en-US" altLang="zh-CN" sz="2400" dirty="0">
              <a:solidFill>
                <a:srgbClr val="000000"/>
              </a:solidFill>
              <a:effectLst/>
              <a:latin typeface="+mj-ea"/>
              <a:ea typeface="+mj-ea"/>
            </a:endParaRPr>
          </a:p>
          <a:p>
            <a:pPr marL="285750" indent="-285750">
              <a:lnSpc>
                <a:spcPct val="150000"/>
              </a:lnSpc>
              <a:buFont typeface="Arial" panose="020B0604020202020204" pitchFamily="34" charset="0"/>
              <a:buChar char="•"/>
            </a:pPr>
            <a:r>
              <a:rPr lang="zh-CN" altLang="en-US" sz="2400" dirty="0">
                <a:solidFill>
                  <a:srgbClr val="000000"/>
                </a:solidFill>
                <a:effectLst/>
                <a:latin typeface="+mj-ea"/>
                <a:ea typeface="+mj-ea"/>
              </a:rPr>
              <a:t>解决：</a:t>
            </a:r>
            <a:r>
              <a:rPr lang="en-US" altLang="zh-CN" sz="2400" dirty="0">
                <a:solidFill>
                  <a:srgbClr val="000000"/>
                </a:solidFill>
                <a:effectLst/>
                <a:latin typeface="+mj-ea"/>
                <a:ea typeface="+mj-ea"/>
              </a:rPr>
              <a:t>1.</a:t>
            </a:r>
            <a:r>
              <a:rPr lang="zh-CN" altLang="en-US" sz="2400" dirty="0">
                <a:solidFill>
                  <a:srgbClr val="000000"/>
                </a:solidFill>
                <a:effectLst/>
                <a:latin typeface="+mj-ea"/>
                <a:ea typeface="+mj-ea"/>
              </a:rPr>
              <a:t> 扩展的高斯掩模来监督带标记核位置的训练，并忽略大部分未标记的区域</a:t>
            </a:r>
            <a:endParaRPr lang="en-US" altLang="zh-CN" sz="2400" dirty="0">
              <a:solidFill>
                <a:srgbClr val="000000"/>
              </a:solidFill>
              <a:effectLst/>
              <a:latin typeface="+mj-ea"/>
              <a:ea typeface="+mj-ea"/>
            </a:endParaRPr>
          </a:p>
          <a:p>
            <a:pPr>
              <a:lnSpc>
                <a:spcPct val="150000"/>
              </a:lnSpc>
            </a:pPr>
            <a:r>
              <a:rPr lang="en-US" altLang="zh-CN" sz="2400" dirty="0">
                <a:solidFill>
                  <a:srgbClr val="000000"/>
                </a:solidFill>
                <a:latin typeface="+mj-ea"/>
                <a:ea typeface="+mj-ea"/>
              </a:rPr>
              <a:t>        </a:t>
            </a:r>
            <a:r>
              <a:rPr lang="en-US" altLang="zh-CN" sz="2400" dirty="0">
                <a:solidFill>
                  <a:srgbClr val="000000"/>
                </a:solidFill>
                <a:effectLst/>
                <a:latin typeface="+mj-ea"/>
                <a:ea typeface="+mj-ea"/>
              </a:rPr>
              <a:t>2.</a:t>
            </a:r>
            <a:r>
              <a:rPr lang="zh-CN" altLang="en-US" sz="2400" dirty="0">
                <a:solidFill>
                  <a:srgbClr val="000000"/>
                </a:solidFill>
                <a:effectLst/>
                <a:latin typeface="+mj-ea"/>
                <a:ea typeface="+mj-ea"/>
              </a:rPr>
              <a:t> 提出利用图像中未标记区域的自训练策略，迭代来细化背景信息并抑制误报。</a:t>
            </a:r>
            <a:endParaRPr lang="zh-CN" altLang="en-US" sz="2400" dirty="0">
              <a:latin typeface="+mj-ea"/>
              <a:ea typeface="+mj-ea"/>
            </a:endParaRPr>
          </a:p>
        </p:txBody>
      </p:sp>
      <p:sp>
        <p:nvSpPr>
          <p:cNvPr id="7" name="文本框 6">
            <a:extLst>
              <a:ext uri="{FF2B5EF4-FFF2-40B4-BE49-F238E27FC236}">
                <a16:creationId xmlns:a16="http://schemas.microsoft.com/office/drawing/2014/main" id="{0E6F21C6-275D-BFED-B2DD-38604F7CC777}"/>
              </a:ext>
            </a:extLst>
          </p:cNvPr>
          <p:cNvSpPr txBox="1"/>
          <p:nvPr/>
        </p:nvSpPr>
        <p:spPr>
          <a:xfrm>
            <a:off x="401052" y="2498221"/>
            <a:ext cx="10020604" cy="523220"/>
          </a:xfrm>
          <a:prstGeom prst="rect">
            <a:avLst/>
          </a:prstGeom>
          <a:noFill/>
        </p:spPr>
        <p:txBody>
          <a:bodyPr wrap="square" rtlCol="0">
            <a:spAutoFit/>
          </a:bodyPr>
          <a:lstStyle/>
          <a:p>
            <a:r>
              <a:rPr lang="zh-CN" altLang="en-US" sz="2800" dirty="0"/>
              <a:t>第一阶段：半监督核检测</a:t>
            </a:r>
            <a:endParaRPr lang="en-US" altLang="zh-CN" sz="2800" dirty="0"/>
          </a:p>
        </p:txBody>
      </p:sp>
      <p:sp>
        <p:nvSpPr>
          <p:cNvPr id="5" name="文本框 4">
            <a:extLst>
              <a:ext uri="{FF2B5EF4-FFF2-40B4-BE49-F238E27FC236}">
                <a16:creationId xmlns:a16="http://schemas.microsoft.com/office/drawing/2014/main" id="{722DF0F1-2888-0F0A-2052-D9DF4B2CF393}"/>
              </a:ext>
            </a:extLst>
          </p:cNvPr>
          <p:cNvSpPr txBox="1"/>
          <p:nvPr/>
        </p:nvSpPr>
        <p:spPr>
          <a:xfrm>
            <a:off x="9035949" y="542453"/>
            <a:ext cx="1385707"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论文</a:t>
            </a:r>
            <a:r>
              <a:rPr lang="en-US" altLang="zh-CN" sz="28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28419454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e"/>
  <p:tag name="KSO_WM_UNIT_TYPE" val="m_h_i"/>
  <p:tag name="KSO_WM_UNIT_INDEX" val="1017_1_1"/>
  <p:tag name="KSO_WM_UNIT_ID" val="diagram20227683_4*m_h_i*1017_1_1"/>
  <p:tag name="KSO_WM_TEMPLATE_CATEGORY" val="diagram"/>
  <p:tag name="KSO_WM_TEMPLATE_INDEX" val="20227683"/>
  <p:tag name="KSO_WM_UNIT_LAYERLEVEL" val="1_1_1"/>
  <p:tag name="KSO_WM_TAG_VERSION" val="1.0"/>
  <p:tag name="KSO_WM_BEAUTIFY_FLAG" val="#wm#"/>
  <p:tag name="KSO_WM_UNIT_FILL_FORE_SCHEMECOLOR_INDEX_BRIGHTNESS" val="-0.25"/>
  <p:tag name="KSO_WM_UNIT_FILL_FORE_SCHEMECOLOR_INDEX" val="9"/>
  <p:tag name="KSO_WM_UNIT_FILL_TYPE" val="1"/>
  <p:tag name="KSO_WM_UNIT_TEXT_FILL_FORE_SCHEMECOLOR_INDEX_BRIGHTNESS" val="0"/>
  <p:tag name="KSO_WM_UNIT_TEXT_FILL_FORE_SCHEMECOLOR_INDEX" val="2"/>
  <p:tag name="KSO_WM_UNIT_TEXT_FILL_TYPE" val="1"/>
  <p:tag name="KSO_WM_UNIT_USESOURCEFORMAT_APPLY" val="1"/>
  <p:tag name="KSO_WM_UNIT_DIAGRAM_SCHEMECOLOR_ID" val="0"/>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e"/>
  <p:tag name="KSO_WM_UNIT_TYPE" val="m_h_i"/>
  <p:tag name="KSO_WM_UNIT_INDEX" val="1017_1_2"/>
  <p:tag name="KSO_WM_UNIT_ID" val="diagram20227683_4*m_h_i*1017_1_2"/>
  <p:tag name="KSO_WM_TEMPLATE_CATEGORY" val="diagram"/>
  <p:tag name="KSO_WM_TEMPLATE_INDEX" val="20227683"/>
  <p:tag name="KSO_WM_UNIT_LAYERLEVEL" val="1_1_1"/>
  <p:tag name="KSO_WM_TAG_VERSION" val="1.0"/>
  <p:tag name="KSO_WM_BEAUTIFY_FLAG" val="#wm#"/>
  <p:tag name="KSO_WM_UNIT_LINE_FORE_SCHEMECOLOR_INDEX_BRIGHTNESS" val="0.8"/>
  <p:tag name="KSO_WM_UNIT_LINE_FORE_SCHEMECOLOR_INDEX" val="9"/>
  <p:tag name="KSO_WM_UNIT_LINE_FILL_TYPE" val="2"/>
  <p:tag name="KSO_WM_UNIT_TEXT_FILL_FORE_SCHEMECOLOR_INDEX_BRIGHTNESS" val="0"/>
  <p:tag name="KSO_WM_UNIT_TEXT_FILL_FORE_SCHEMECOLOR_INDEX" val="2"/>
  <p:tag name="KSO_WM_UNIT_TEXT_FILL_TYPE" val="1"/>
  <p:tag name="KSO_WM_UNIT_USESOURCEFORMAT_APPLY" val="1"/>
  <p:tag name="KSO_WM_UNIT_DIAGRAM_SCHEMECOLOR_ID" val="0"/>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e"/>
  <p:tag name="KSO_WM_UNIT_TYPE" val="m_h_i"/>
  <p:tag name="KSO_WM_UNIT_INDEX" val="1017_2_1"/>
  <p:tag name="KSO_WM_UNIT_ID" val="diagram20227683_4*m_h_i*1017_2_1"/>
  <p:tag name="KSO_WM_TEMPLATE_CATEGORY" val="diagram"/>
  <p:tag name="KSO_WM_TEMPLATE_INDEX" val="20227683"/>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USESOURCEFORMAT_APPLY" val="1"/>
  <p:tag name="KSO_WM_UNIT_DIAGRAM_SCHEMECOLOR_ID" val="0"/>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e"/>
  <p:tag name="KSO_WM_UNIT_TYPE" val="m_h_i"/>
  <p:tag name="KSO_WM_UNIT_INDEX" val="1017_2_2"/>
  <p:tag name="KSO_WM_UNIT_ID" val="diagram20227683_4*m_h_i*1017_2_2"/>
  <p:tag name="KSO_WM_TEMPLATE_CATEGORY" val="diagram"/>
  <p:tag name="KSO_WM_TEMPLATE_INDEX" val="20227683"/>
  <p:tag name="KSO_WM_UNIT_LAYERLEVEL" val="1_1_1"/>
  <p:tag name="KSO_WM_TAG_VERSION" val="1.0"/>
  <p:tag name="KSO_WM_BEAUTIFY_FLAG" val="#wm#"/>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USESOURCEFORMAT_APPLY" val="1"/>
  <p:tag name="KSO_WM_UNIT_DIAGRAM_SCHEMECOLOR_ID" val="0"/>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017_1_1"/>
  <p:tag name="KSO_WM_UNIT_ID" val="diagram20227683_4*m_h_i*1017_1_1"/>
  <p:tag name="KSO_WM_TEMPLATE_CATEGORY" val="diagram"/>
  <p:tag name="KSO_WM_TEMPLATE_INDEX" val="20227683"/>
  <p:tag name="KSO_WM_UNIT_LAYERLEVEL" val="1_1_1"/>
  <p:tag name="KSO_WM_TAG_VERSION" val="1.0"/>
  <p:tag name="KSO_WM_BEAUTIFY_FLAG" val="#wm#"/>
  <p:tag name="KSO_WM_UNIT_LINE_FORE_SCHEMECOLOR_INDEX_BRIGHTNESS" val="0"/>
  <p:tag name="KSO_WM_UNIT_LINE_FORE_SCHEMECOLOR_INDEX" val="9"/>
  <p:tag name="KSO_WM_UNIT_LINE_FILL_TYPE" val="2"/>
  <p:tag name="KSO_WM_UNIT_USESOURCEFORMAT_APPLY" val="1"/>
  <p:tag name="KSO_WM_UNIT_DIAGRAM_SCHEMECOLOR_ID" val="0"/>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017_2_1"/>
  <p:tag name="KSO_WM_UNIT_ID" val="diagram20227683_4*m_h_i*1017_2_1"/>
  <p:tag name="KSO_WM_TEMPLATE_CATEGORY" val="diagram"/>
  <p:tag name="KSO_WM_TEMPLATE_INDEX" val="20227683"/>
  <p:tag name="KSO_WM_UNIT_LAYERLEVEL" val="1_1_1"/>
  <p:tag name="KSO_WM_TAG_VERSION" val="1.0"/>
  <p:tag name="KSO_WM_BEAUTIFY_FLAG" val="#wm#"/>
  <p:tag name="KSO_WM_UNIT_FILL_FORE_SCHEMECOLOR_INDEX_BRIGHTNESS" val="0"/>
  <p:tag name="KSO_WM_UNIT_FILL_FORE_SCHEMECOLOR_INDEX" val="8"/>
  <p:tag name="KSO_WM_UNIT_FILL_TYPE" val="1"/>
  <p:tag name="KSO_WM_UNIT_LINE_FORE_SCHEMECOLOR_INDEX_BRIGHTNESS" val="0"/>
  <p:tag name="KSO_WM_UNIT_LINE_FORE_SCHEMECOLOR_INDEX" val="8"/>
  <p:tag name="KSO_WM_UNIT_LINE_FILL_TYPE" val="2"/>
  <p:tag name="KSO_WM_UNIT_USESOURCEFORMAT_APPLY" val="1"/>
  <p:tag name="KSO_WM_UNIT_DIAGRAM_SCHEMECOLOR_ID" val="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017_1_1"/>
  <p:tag name="KSO_WM_UNIT_ID" val="diagram20227683_4*m_h_i*1017_1_1"/>
  <p:tag name="KSO_WM_TEMPLATE_CATEGORY" val="diagram"/>
  <p:tag name="KSO_WM_TEMPLATE_INDEX" val="20227683"/>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 name="KSO_WM_UNIT_DIAGRAM_SCHEMECOLOR_ID" val="0"/>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017_2_1"/>
  <p:tag name="KSO_WM_UNIT_ID" val="diagram20227683_4*m_h_i*1017_2_1"/>
  <p:tag name="KSO_WM_TEMPLATE_CATEGORY" val="diagram"/>
  <p:tag name="KSO_WM_TEMPLATE_INDEX" val="20227683"/>
  <p:tag name="KSO_WM_UNIT_LAYERLEVEL" val="1_1_1"/>
  <p:tag name="KSO_WM_TAG_VERSION" val="1.0"/>
  <p:tag name="KSO_WM_BEAUTIFY_FLAG" val="#wm#"/>
  <p:tag name="KSO_WM_UNIT_TEXT_FILL_FORE_SCHEMECOLOR_INDEX_BRIGHTNESS" val="-0.25"/>
  <p:tag name="KSO_WM_UNIT_TEXT_FILL_FORE_SCHEMECOLOR_INDEX" val="8"/>
  <p:tag name="KSO_WM_UNIT_TEXT_FILL_TYPE" val="1"/>
  <p:tag name="KSO_WM_UNIT_USESOURCEFORMAT_APPLY" val="1"/>
  <p:tag name="KSO_WM_UNIT_DIAGRAM_SCHEMECOLOR_ID" val="0"/>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4080</TotalTime>
  <Words>5436</Words>
  <Application>Microsoft Office PowerPoint</Application>
  <PresentationFormat>宽屏</PresentationFormat>
  <Paragraphs>360</Paragraphs>
  <Slides>33</Slides>
  <Notes>31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33</vt:i4>
      </vt:variant>
    </vt:vector>
  </HeadingPairs>
  <TitlesOfParts>
    <vt:vector size="46" baseType="lpstr">
      <vt:lpstr>-apple-system</vt:lpstr>
      <vt:lpstr>Helvetica Neue</vt:lpstr>
      <vt:lpstr>MicrosoftYaHei-Bold</vt:lpstr>
      <vt:lpstr>等线</vt:lpstr>
      <vt:lpstr>思源黑体 CN Bold</vt:lpstr>
      <vt:lpstr>宋体</vt:lpstr>
      <vt:lpstr>微软雅黑</vt:lpstr>
      <vt:lpstr>Arial</vt:lpstr>
      <vt:lpstr>Calibri</vt:lpstr>
      <vt:lpstr>Calibri Light</vt:lpstr>
      <vt:lpstr>Cambria Math</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顾建</dc:creator>
  <cp:lastModifiedBy>Meng Geng</cp:lastModifiedBy>
  <cp:revision>128</cp:revision>
  <dcterms:created xsi:type="dcterms:W3CDTF">2015-11-22T14:34:47Z</dcterms:created>
  <dcterms:modified xsi:type="dcterms:W3CDTF">2024-03-14T10:27:25Z</dcterms:modified>
</cp:coreProperties>
</file>